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4" r:id="rId4"/>
    <p:sldMasterId id="2147483711" r:id="rId5"/>
  </p:sldMasterIdLst>
  <p:notesMasterIdLst>
    <p:notesMasterId r:id="rId55"/>
  </p:notesMasterIdLst>
  <p:sldIdLst>
    <p:sldId id="256" r:id="rId6"/>
    <p:sldId id="261" r:id="rId7"/>
    <p:sldId id="262" r:id="rId8"/>
    <p:sldId id="263" r:id="rId9"/>
    <p:sldId id="288" r:id="rId10"/>
    <p:sldId id="264" r:id="rId11"/>
    <p:sldId id="260" r:id="rId12"/>
    <p:sldId id="290" r:id="rId13"/>
    <p:sldId id="291" r:id="rId14"/>
    <p:sldId id="265" r:id="rId15"/>
    <p:sldId id="289" r:id="rId16"/>
    <p:sldId id="266" r:id="rId17"/>
    <p:sldId id="292" r:id="rId18"/>
    <p:sldId id="293" r:id="rId19"/>
    <p:sldId id="294" r:id="rId20"/>
    <p:sldId id="295" r:id="rId21"/>
    <p:sldId id="298" r:id="rId22"/>
    <p:sldId id="299" r:id="rId23"/>
    <p:sldId id="300" r:id="rId24"/>
    <p:sldId id="302" r:id="rId25"/>
    <p:sldId id="301" r:id="rId26"/>
    <p:sldId id="303" r:id="rId27"/>
    <p:sldId id="304" r:id="rId28"/>
    <p:sldId id="305" r:id="rId29"/>
    <p:sldId id="306" r:id="rId30"/>
    <p:sldId id="307" r:id="rId31"/>
    <p:sldId id="308" r:id="rId32"/>
    <p:sldId id="269" r:id="rId33"/>
    <p:sldId id="267" r:id="rId34"/>
    <p:sldId id="283" r:id="rId35"/>
    <p:sldId id="284" r:id="rId36"/>
    <p:sldId id="285" r:id="rId37"/>
    <p:sldId id="270" r:id="rId38"/>
    <p:sldId id="271" r:id="rId39"/>
    <p:sldId id="272" r:id="rId40"/>
    <p:sldId id="273" r:id="rId41"/>
    <p:sldId id="274" r:id="rId42"/>
    <p:sldId id="275" r:id="rId43"/>
    <p:sldId id="276" r:id="rId44"/>
    <p:sldId id="277" r:id="rId45"/>
    <p:sldId id="287" r:id="rId46"/>
    <p:sldId id="278" r:id="rId47"/>
    <p:sldId id="279" r:id="rId48"/>
    <p:sldId id="286" r:id="rId49"/>
    <p:sldId id="309" r:id="rId50"/>
    <p:sldId id="280" r:id="rId51"/>
    <p:sldId id="281" r:id="rId52"/>
    <p:sldId id="268" r:id="rId53"/>
    <p:sldId id="28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2" autoAdjust="0"/>
  </p:normalViewPr>
  <p:slideViewPr>
    <p:cSldViewPr>
      <p:cViewPr>
        <p:scale>
          <a:sx n="50" d="100"/>
          <a:sy n="50" d="100"/>
        </p:scale>
        <p:origin x="-1944" y="-3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41318D-F703-4910-A9F5-4DA26A60B4BA}" type="datetimeFigureOut">
              <a:rPr lang="en-US" smtClean="0"/>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B9784-42E9-48A1-9420-20E9902D5846}" type="slidenum">
              <a:rPr lang="en-US" smtClean="0"/>
              <a:t>‹#›</a:t>
            </a:fld>
            <a:endParaRPr lang="en-US"/>
          </a:p>
        </p:txBody>
      </p:sp>
    </p:spTree>
    <p:extLst>
      <p:ext uri="{BB962C8B-B14F-4D97-AF65-F5344CB8AC3E}">
        <p14:creationId xmlns:p14="http://schemas.microsoft.com/office/powerpoint/2010/main" val="42339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9122C-0D72-334E-A331-D12D1132391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9482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20.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20.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2F1AC-4EDA-4C4A-8C17-F46DEA1EA4F5}"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391B9-BFFE-4B0F-92BD-84E7A1005153}" type="slidenum">
              <a:rPr lang="en-US" smtClean="0"/>
              <a:t>‹#›</a:t>
            </a:fld>
            <a:endParaRPr lang="en-US"/>
          </a:p>
        </p:txBody>
      </p:sp>
    </p:spTree>
    <p:extLst>
      <p:ext uri="{BB962C8B-B14F-4D97-AF65-F5344CB8AC3E}">
        <p14:creationId xmlns:p14="http://schemas.microsoft.com/office/powerpoint/2010/main" val="287087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2F1AC-4EDA-4C4A-8C17-F46DEA1EA4F5}"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391B9-BFFE-4B0F-92BD-84E7A1005153}" type="slidenum">
              <a:rPr lang="en-US" smtClean="0"/>
              <a:t>‹#›</a:t>
            </a:fld>
            <a:endParaRPr lang="en-US"/>
          </a:p>
        </p:txBody>
      </p:sp>
    </p:spTree>
    <p:extLst>
      <p:ext uri="{BB962C8B-B14F-4D97-AF65-F5344CB8AC3E}">
        <p14:creationId xmlns:p14="http://schemas.microsoft.com/office/powerpoint/2010/main" val="147273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2F1AC-4EDA-4C4A-8C17-F46DEA1EA4F5}"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391B9-BFFE-4B0F-92BD-84E7A1005153}" type="slidenum">
              <a:rPr lang="en-US" smtClean="0"/>
              <a:t>‹#›</a:t>
            </a:fld>
            <a:endParaRPr lang="en-US"/>
          </a:p>
        </p:txBody>
      </p:sp>
    </p:spTree>
    <p:extLst>
      <p:ext uri="{BB962C8B-B14F-4D97-AF65-F5344CB8AC3E}">
        <p14:creationId xmlns:p14="http://schemas.microsoft.com/office/powerpoint/2010/main" val="197229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1D86CD"/>
                </a:solidFill>
                <a:latin typeface="Wingdings" pitchFamily="2" charset="2"/>
              </a:rPr>
              <a:t>S</a:t>
            </a:r>
          </a:p>
        </p:txBody>
      </p:sp>
    </p:spTree>
    <p:extLst>
      <p:ext uri="{BB962C8B-B14F-4D97-AF65-F5344CB8AC3E}">
        <p14:creationId xmlns:p14="http://schemas.microsoft.com/office/powerpoint/2010/main" val="291856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256326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5" name="Footer Placeholder 4"/>
          <p:cNvSpPr>
            <a:spLocks noGrp="1"/>
          </p:cNvSpPr>
          <p:nvPr>
            <p:ph type="ftr" sz="quarter" idx="11"/>
          </p:nvPr>
        </p:nvSpPr>
        <p:spPr>
          <a:xfrm>
            <a:off x="7238999" y="6356350"/>
            <a:ext cx="1446213" cy="365125"/>
          </a:xfrm>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solidFill>
                  <a:prstClr val="white"/>
                </a:solidFill>
              </a:rPr>
              <a:pPr/>
              <a:t>‹#›</a:t>
            </a:fld>
            <a:endParaRPr lang="en-US">
              <a:solidFill>
                <a:prstClr val="white"/>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1D86CD"/>
                </a:solidFill>
                <a:latin typeface="Wingdings" pitchFamily="2" charset="2"/>
              </a:rPr>
              <a:t>S</a:t>
            </a:r>
          </a:p>
        </p:txBody>
      </p:sp>
    </p:spTree>
    <p:extLst>
      <p:ext uri="{BB962C8B-B14F-4D97-AF65-F5344CB8AC3E}">
        <p14:creationId xmlns:p14="http://schemas.microsoft.com/office/powerpoint/2010/main" val="2447012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918032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430721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41713754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3860811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16748137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2F1AC-4EDA-4C4A-8C17-F46DEA1EA4F5}"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391B9-BFFE-4B0F-92BD-84E7A1005153}" type="slidenum">
              <a:rPr lang="en-US" smtClean="0"/>
              <a:t>‹#›</a:t>
            </a:fld>
            <a:endParaRPr lang="en-US"/>
          </a:p>
        </p:txBody>
      </p:sp>
    </p:spTree>
    <p:extLst>
      <p:ext uri="{BB962C8B-B14F-4D97-AF65-F5344CB8AC3E}">
        <p14:creationId xmlns:p14="http://schemas.microsoft.com/office/powerpoint/2010/main" val="3163972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511594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565929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CA"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4356779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Tree>
    <p:extLst>
      <p:ext uri="{BB962C8B-B14F-4D97-AF65-F5344CB8AC3E}">
        <p14:creationId xmlns:p14="http://schemas.microsoft.com/office/powerpoint/2010/main" val="39459451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CA"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CA" smtClean="0"/>
              <a:t>Drag picture to placeholder or click icon to add</a:t>
            </a:r>
            <a:endParaRPr/>
          </a:p>
        </p:txBody>
      </p:sp>
    </p:spTree>
    <p:extLst>
      <p:ext uri="{BB962C8B-B14F-4D97-AF65-F5344CB8AC3E}">
        <p14:creationId xmlns:p14="http://schemas.microsoft.com/office/powerpoint/2010/main" val="32443544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306988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09976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97006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1D86CD"/>
                </a:solidFill>
                <a:latin typeface="Wingdings" pitchFamily="2" charset="2"/>
              </a:rPr>
              <a:t>S</a:t>
            </a:r>
          </a:p>
        </p:txBody>
      </p:sp>
    </p:spTree>
    <p:extLst>
      <p:ext uri="{BB962C8B-B14F-4D97-AF65-F5344CB8AC3E}">
        <p14:creationId xmlns:p14="http://schemas.microsoft.com/office/powerpoint/2010/main" val="1582070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031855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2F1AC-4EDA-4C4A-8C17-F46DEA1EA4F5}"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391B9-BFFE-4B0F-92BD-84E7A1005153}" type="slidenum">
              <a:rPr lang="en-US" smtClean="0"/>
              <a:t>‹#›</a:t>
            </a:fld>
            <a:endParaRPr lang="en-US"/>
          </a:p>
        </p:txBody>
      </p:sp>
    </p:spTree>
    <p:extLst>
      <p:ext uri="{BB962C8B-B14F-4D97-AF65-F5344CB8AC3E}">
        <p14:creationId xmlns:p14="http://schemas.microsoft.com/office/powerpoint/2010/main" val="1953720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5" name="Footer Placeholder 4"/>
          <p:cNvSpPr>
            <a:spLocks noGrp="1"/>
          </p:cNvSpPr>
          <p:nvPr>
            <p:ph type="ftr" sz="quarter" idx="11"/>
          </p:nvPr>
        </p:nvSpPr>
        <p:spPr>
          <a:xfrm>
            <a:off x="7238999" y="6356350"/>
            <a:ext cx="1446213" cy="365125"/>
          </a:xfrm>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solidFill>
                  <a:prstClr val="white"/>
                </a:solidFill>
              </a:rPr>
              <a:pPr/>
              <a:t>‹#›</a:t>
            </a:fld>
            <a:endParaRPr lang="en-US">
              <a:solidFill>
                <a:prstClr val="white"/>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1D86CD"/>
                </a:solidFill>
                <a:latin typeface="Wingdings" pitchFamily="2" charset="2"/>
              </a:rPr>
              <a:t>S</a:t>
            </a:r>
          </a:p>
        </p:txBody>
      </p:sp>
    </p:spTree>
    <p:extLst>
      <p:ext uri="{BB962C8B-B14F-4D97-AF65-F5344CB8AC3E}">
        <p14:creationId xmlns:p14="http://schemas.microsoft.com/office/powerpoint/2010/main" val="26418101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7870371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388271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7744750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31098639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4097525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061099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92907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CA"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647718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Tree>
    <p:extLst>
      <p:ext uri="{BB962C8B-B14F-4D97-AF65-F5344CB8AC3E}">
        <p14:creationId xmlns:p14="http://schemas.microsoft.com/office/powerpoint/2010/main" val="37910554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2F1AC-4EDA-4C4A-8C17-F46DEA1EA4F5}"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391B9-BFFE-4B0F-92BD-84E7A1005153}" type="slidenum">
              <a:rPr lang="en-US" smtClean="0"/>
              <a:t>‹#›</a:t>
            </a:fld>
            <a:endParaRPr lang="en-US"/>
          </a:p>
        </p:txBody>
      </p:sp>
    </p:spTree>
    <p:extLst>
      <p:ext uri="{BB962C8B-B14F-4D97-AF65-F5344CB8AC3E}">
        <p14:creationId xmlns:p14="http://schemas.microsoft.com/office/powerpoint/2010/main" val="3822761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CA"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CA" smtClean="0"/>
              <a:t>Drag picture to placeholder or click icon to add</a:t>
            </a:r>
            <a:endParaRPr/>
          </a:p>
        </p:txBody>
      </p:sp>
    </p:spTree>
    <p:extLst>
      <p:ext uri="{BB962C8B-B14F-4D97-AF65-F5344CB8AC3E}">
        <p14:creationId xmlns:p14="http://schemas.microsoft.com/office/powerpoint/2010/main" val="37010492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12922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009941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0575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1D86CD"/>
                </a:solidFill>
                <a:latin typeface="Wingdings" pitchFamily="2" charset="2"/>
              </a:rPr>
              <a:t>S</a:t>
            </a:r>
          </a:p>
        </p:txBody>
      </p:sp>
    </p:spTree>
    <p:extLst>
      <p:ext uri="{BB962C8B-B14F-4D97-AF65-F5344CB8AC3E}">
        <p14:creationId xmlns:p14="http://schemas.microsoft.com/office/powerpoint/2010/main" val="2308181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501643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5" name="Footer Placeholder 4"/>
          <p:cNvSpPr>
            <a:spLocks noGrp="1"/>
          </p:cNvSpPr>
          <p:nvPr>
            <p:ph type="ftr" sz="quarter" idx="11"/>
          </p:nvPr>
        </p:nvSpPr>
        <p:spPr>
          <a:xfrm>
            <a:off x="7238999" y="6356350"/>
            <a:ext cx="1446213" cy="365125"/>
          </a:xfrm>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solidFill>
                  <a:prstClr val="white"/>
                </a:solidFill>
              </a:rPr>
              <a:pPr/>
              <a:t>‹#›</a:t>
            </a:fld>
            <a:endParaRPr lang="en-US">
              <a:solidFill>
                <a:prstClr val="white"/>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1D86CD"/>
                </a:solidFill>
                <a:latin typeface="Wingdings" pitchFamily="2" charset="2"/>
              </a:rPr>
              <a:t>S</a:t>
            </a:r>
          </a:p>
        </p:txBody>
      </p:sp>
    </p:spTree>
    <p:extLst>
      <p:ext uri="{BB962C8B-B14F-4D97-AF65-F5344CB8AC3E}">
        <p14:creationId xmlns:p14="http://schemas.microsoft.com/office/powerpoint/2010/main" val="6751902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269053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177888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8545434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2F1AC-4EDA-4C4A-8C17-F46DEA1EA4F5}" type="datetimeFigureOut">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8391B9-BFFE-4B0F-92BD-84E7A1005153}" type="slidenum">
              <a:rPr lang="en-US" smtClean="0"/>
              <a:t>‹#›</a:t>
            </a:fld>
            <a:endParaRPr lang="en-US"/>
          </a:p>
        </p:txBody>
      </p:sp>
    </p:spTree>
    <p:extLst>
      <p:ext uri="{BB962C8B-B14F-4D97-AF65-F5344CB8AC3E}">
        <p14:creationId xmlns:p14="http://schemas.microsoft.com/office/powerpoint/2010/main" val="4260115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3095750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extLst>
      <p:ext uri="{BB962C8B-B14F-4D97-AF65-F5344CB8AC3E}">
        <p14:creationId xmlns:p14="http://schemas.microsoft.com/office/powerpoint/2010/main" val="25749511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583758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16235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CA"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9337415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Tree>
    <p:extLst>
      <p:ext uri="{BB962C8B-B14F-4D97-AF65-F5344CB8AC3E}">
        <p14:creationId xmlns:p14="http://schemas.microsoft.com/office/powerpoint/2010/main" val="31517889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CA"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CA"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CA" smtClean="0"/>
              <a:t>Drag picture to placeholder or click icon to add</a:t>
            </a:r>
            <a:endParaRPr/>
          </a:p>
        </p:txBody>
      </p:sp>
    </p:spTree>
    <p:extLst>
      <p:ext uri="{BB962C8B-B14F-4D97-AF65-F5344CB8AC3E}">
        <p14:creationId xmlns:p14="http://schemas.microsoft.com/office/powerpoint/2010/main" val="17825543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818482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673455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763790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2F1AC-4EDA-4C4A-8C17-F46DEA1EA4F5}" type="datetimeFigureOut">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391B9-BFFE-4B0F-92BD-84E7A1005153}" type="slidenum">
              <a:rPr lang="en-US" smtClean="0"/>
              <a:t>‹#›</a:t>
            </a:fld>
            <a:endParaRPr lang="en-US"/>
          </a:p>
        </p:txBody>
      </p:sp>
    </p:spTree>
    <p:extLst>
      <p:ext uri="{BB962C8B-B14F-4D97-AF65-F5344CB8AC3E}">
        <p14:creationId xmlns:p14="http://schemas.microsoft.com/office/powerpoint/2010/main" val="20295031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CA"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solidFill>
                  <a:srgbClr val="3D3A48">
                    <a:lumMod val="60000"/>
                    <a:lumOff val="40000"/>
                  </a:srgbClr>
                </a:solidFill>
              </a:rPr>
              <a:pPr/>
              <a:t>5/12/2014</a:t>
            </a:fld>
            <a:endParaRPr lang="en-US">
              <a:solidFill>
                <a:srgbClr val="3D3A48">
                  <a:lumMod val="60000"/>
                  <a:lumOff val="40000"/>
                </a:srgbClr>
              </a:solidFill>
            </a:endParaRPr>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solidFill>
                <a:srgbClr val="3D3A48">
                  <a:lumMod val="60000"/>
                  <a:lumOff val="40000"/>
                </a:srgbClr>
              </a:solidFill>
            </a:endParaRPr>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solidFill>
                  <a:srgbClr val="3D3A48">
                    <a:lumMod val="60000"/>
                    <a:lumOff val="40000"/>
                  </a:srgbClr>
                </a:solidFill>
              </a:rPr>
              <a:pPr/>
              <a:t>‹#›</a:t>
            </a:fld>
            <a:endParaRPr lang="en-US">
              <a:solidFill>
                <a:srgbClr val="3D3A48">
                  <a:lumMod val="60000"/>
                  <a:lumOff val="40000"/>
                </a:srgbClr>
              </a:solidFill>
            </a:endParaRPr>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extLst>
      <p:ext uri="{BB962C8B-B14F-4D97-AF65-F5344CB8AC3E}">
        <p14:creationId xmlns:p14="http://schemas.microsoft.com/office/powerpoint/2010/main" val="2946575450"/>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5" name="Footer Placeholder 4"/>
          <p:cNvSpPr>
            <a:spLocks noGrp="1"/>
          </p:cNvSpPr>
          <p:nvPr>
            <p:ph type="ftr" sz="quarter" idx="11"/>
          </p:nvPr>
        </p:nvSpPr>
        <p:spPr/>
        <p:txBody>
          <a:bodyPr/>
          <a:lstStyle/>
          <a:p>
            <a:endParaRPr lang="en-US">
              <a:solidFill>
                <a:srgbClr val="534239"/>
              </a:solidFill>
            </a:endParaRPr>
          </a:p>
        </p:txBody>
      </p:sp>
      <p:sp>
        <p:nvSpPr>
          <p:cNvPr id="6" name="Slide Number Placeholder 5"/>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extLst>
      <p:ext uri="{BB962C8B-B14F-4D97-AF65-F5344CB8AC3E}">
        <p14:creationId xmlns:p14="http://schemas.microsoft.com/office/powerpoint/2010/main" val="22241794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CA"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solidFill>
                  <a:srgbClr val="3D3A48">
                    <a:lumMod val="60000"/>
                    <a:lumOff val="40000"/>
                  </a:srgbClr>
                </a:solidFill>
              </a:rPr>
              <a:pPr/>
              <a:t>5/12/2014</a:t>
            </a:fld>
            <a:endParaRPr lang="en-US">
              <a:solidFill>
                <a:srgbClr val="3D3A48">
                  <a:lumMod val="60000"/>
                  <a:lumOff val="40000"/>
                </a:srgbClr>
              </a:solidFill>
            </a:endParaRPr>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solidFill>
                <a:srgbClr val="3D3A48">
                  <a:lumMod val="60000"/>
                  <a:lumOff val="40000"/>
                </a:srgbClr>
              </a:solidFill>
            </a:endParaRPr>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2D57B0AA-AC8E-4463-ADAC-E87D09B82E4F}" type="slidenum">
              <a:rPr lang="en-US" smtClean="0">
                <a:solidFill>
                  <a:srgbClr val="3D3A48">
                    <a:lumMod val="60000"/>
                    <a:lumOff val="40000"/>
                  </a:srgbClr>
                </a:solidFill>
              </a:rPr>
              <a:pPr/>
              <a:t>‹#›</a:t>
            </a:fld>
            <a:endParaRPr lang="en-US">
              <a:solidFill>
                <a:srgbClr val="3D3A48">
                  <a:lumMod val="60000"/>
                  <a:lumOff val="40000"/>
                </a:srgbClr>
              </a:solidFill>
            </a:endParaRPr>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Tree>
    <p:extLst>
      <p:ext uri="{BB962C8B-B14F-4D97-AF65-F5344CB8AC3E}">
        <p14:creationId xmlns:p14="http://schemas.microsoft.com/office/powerpoint/2010/main" val="1366625785"/>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CA"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5" name="Footer Placeholder 4"/>
          <p:cNvSpPr>
            <a:spLocks noGrp="1"/>
          </p:cNvSpPr>
          <p:nvPr>
            <p:ph type="ftr" sz="quarter" idx="11"/>
          </p:nvPr>
        </p:nvSpPr>
        <p:spPr/>
        <p:txBody>
          <a:bodyPr/>
          <a:lstStyle/>
          <a:p>
            <a:endParaRPr lang="en-US">
              <a:solidFill>
                <a:srgbClr val="534239"/>
              </a:solidFill>
            </a:endParaRPr>
          </a:p>
        </p:txBody>
      </p:sp>
      <p:sp>
        <p:nvSpPr>
          <p:cNvPr id="6" name="Slide Number Placeholder 5"/>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extLst>
      <p:ext uri="{BB962C8B-B14F-4D97-AF65-F5344CB8AC3E}">
        <p14:creationId xmlns:p14="http://schemas.microsoft.com/office/powerpoint/2010/main" val="3633080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6" name="Footer Placeholder 5"/>
          <p:cNvSpPr>
            <a:spLocks noGrp="1"/>
          </p:cNvSpPr>
          <p:nvPr>
            <p:ph type="ftr" sz="quarter" idx="11"/>
          </p:nvPr>
        </p:nvSpPr>
        <p:spPr/>
        <p:txBody>
          <a:bodyPr/>
          <a:lstStyle/>
          <a:p>
            <a:endParaRPr lang="en-US">
              <a:solidFill>
                <a:srgbClr val="534239"/>
              </a:solidFill>
            </a:endParaRPr>
          </a:p>
        </p:txBody>
      </p:sp>
      <p:sp>
        <p:nvSpPr>
          <p:cNvPr id="7" name="Slide Number Placeholder 6"/>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spTree>
    <p:extLst>
      <p:ext uri="{BB962C8B-B14F-4D97-AF65-F5344CB8AC3E}">
        <p14:creationId xmlns:p14="http://schemas.microsoft.com/office/powerpoint/2010/main" val="42865230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8" name="Footer Placeholder 7"/>
          <p:cNvSpPr>
            <a:spLocks noGrp="1"/>
          </p:cNvSpPr>
          <p:nvPr>
            <p:ph type="ftr" sz="quarter" idx="11"/>
          </p:nvPr>
        </p:nvSpPr>
        <p:spPr/>
        <p:txBody>
          <a:bodyPr/>
          <a:lstStyle/>
          <a:p>
            <a:endParaRPr lang="en-US">
              <a:solidFill>
                <a:srgbClr val="534239"/>
              </a:solidFill>
            </a:endParaRPr>
          </a:p>
        </p:txBody>
      </p:sp>
      <p:sp>
        <p:nvSpPr>
          <p:cNvPr id="9" name="Slide Number Placeholder 8"/>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extLst>
      <p:ext uri="{BB962C8B-B14F-4D97-AF65-F5344CB8AC3E}">
        <p14:creationId xmlns:p14="http://schemas.microsoft.com/office/powerpoint/2010/main" val="11084895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4" name="Footer Placeholder 3"/>
          <p:cNvSpPr>
            <a:spLocks noGrp="1"/>
          </p:cNvSpPr>
          <p:nvPr>
            <p:ph type="ftr" sz="quarter" idx="11"/>
          </p:nvPr>
        </p:nvSpPr>
        <p:spPr/>
        <p:txBody>
          <a:bodyPr/>
          <a:lstStyle/>
          <a:p>
            <a:endParaRPr lang="en-US">
              <a:solidFill>
                <a:srgbClr val="534239"/>
              </a:solidFill>
            </a:endParaRPr>
          </a:p>
        </p:txBody>
      </p:sp>
      <p:sp>
        <p:nvSpPr>
          <p:cNvPr id="5" name="Slide Number Placeholder 4"/>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spTree>
    <p:extLst>
      <p:ext uri="{BB962C8B-B14F-4D97-AF65-F5344CB8AC3E}">
        <p14:creationId xmlns:p14="http://schemas.microsoft.com/office/powerpoint/2010/main" val="4041351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3" name="Footer Placeholder 2"/>
          <p:cNvSpPr>
            <a:spLocks noGrp="1"/>
          </p:cNvSpPr>
          <p:nvPr>
            <p:ph type="ftr" sz="quarter" idx="11"/>
          </p:nvPr>
        </p:nvSpPr>
        <p:spPr/>
        <p:txBody>
          <a:bodyPr/>
          <a:lstStyle/>
          <a:p>
            <a:endParaRPr lang="en-US">
              <a:solidFill>
                <a:srgbClr val="534239"/>
              </a:solidFill>
            </a:endParaRPr>
          </a:p>
        </p:txBody>
      </p:sp>
      <p:sp>
        <p:nvSpPr>
          <p:cNvPr id="4" name="Slide Number Placeholder 3"/>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spTree>
    <p:extLst>
      <p:ext uri="{BB962C8B-B14F-4D97-AF65-F5344CB8AC3E}">
        <p14:creationId xmlns:p14="http://schemas.microsoft.com/office/powerpoint/2010/main" val="2691792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CA"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6" name="Footer Placeholder 5"/>
          <p:cNvSpPr>
            <a:spLocks noGrp="1"/>
          </p:cNvSpPr>
          <p:nvPr>
            <p:ph type="ftr" sz="quarter" idx="11"/>
          </p:nvPr>
        </p:nvSpPr>
        <p:spPr/>
        <p:txBody>
          <a:bodyPr/>
          <a:lstStyle/>
          <a:p>
            <a:endParaRPr lang="en-US">
              <a:solidFill>
                <a:srgbClr val="534239"/>
              </a:solidFill>
            </a:endParaRPr>
          </a:p>
        </p:txBody>
      </p:sp>
      <p:sp>
        <p:nvSpPr>
          <p:cNvPr id="7" name="Slide Number Placeholder 6"/>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extLst>
      <p:ext uri="{BB962C8B-B14F-4D97-AF65-F5344CB8AC3E}">
        <p14:creationId xmlns:p14="http://schemas.microsoft.com/office/powerpoint/2010/main" val="38461062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CA"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CA"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6" name="Footer Placeholder 5"/>
          <p:cNvSpPr>
            <a:spLocks noGrp="1"/>
          </p:cNvSpPr>
          <p:nvPr>
            <p:ph type="ftr" sz="quarter" idx="11"/>
          </p:nvPr>
        </p:nvSpPr>
        <p:spPr/>
        <p:txBody>
          <a:bodyPr/>
          <a:lstStyle/>
          <a:p>
            <a:endParaRPr lang="en-US">
              <a:solidFill>
                <a:srgbClr val="534239"/>
              </a:solidFill>
            </a:endParaRPr>
          </a:p>
        </p:txBody>
      </p:sp>
      <p:sp>
        <p:nvSpPr>
          <p:cNvPr id="7" name="Slide Number Placeholder 6"/>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extLst>
      <p:ext uri="{BB962C8B-B14F-4D97-AF65-F5344CB8AC3E}">
        <p14:creationId xmlns:p14="http://schemas.microsoft.com/office/powerpoint/2010/main" val="11735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2F1AC-4EDA-4C4A-8C17-F46DEA1EA4F5}" type="datetimeFigureOut">
              <a:rPr lang="en-US" smtClean="0"/>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8391B9-BFFE-4B0F-92BD-84E7A1005153}" type="slidenum">
              <a:rPr lang="en-US" smtClean="0"/>
              <a:t>‹#›</a:t>
            </a:fld>
            <a:endParaRPr lang="en-US"/>
          </a:p>
        </p:txBody>
      </p:sp>
    </p:spTree>
    <p:extLst>
      <p:ext uri="{BB962C8B-B14F-4D97-AF65-F5344CB8AC3E}">
        <p14:creationId xmlns:p14="http://schemas.microsoft.com/office/powerpoint/2010/main" val="2149239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CA"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CA"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6" name="Footer Placeholder 5"/>
          <p:cNvSpPr>
            <a:spLocks noGrp="1"/>
          </p:cNvSpPr>
          <p:nvPr>
            <p:ph type="ftr" sz="quarter" idx="11"/>
          </p:nvPr>
        </p:nvSpPr>
        <p:spPr/>
        <p:txBody>
          <a:bodyPr/>
          <a:lstStyle/>
          <a:p>
            <a:endParaRPr lang="en-US">
              <a:solidFill>
                <a:srgbClr val="534239"/>
              </a:solidFill>
            </a:endParaRPr>
          </a:p>
        </p:txBody>
      </p:sp>
      <p:sp>
        <p:nvSpPr>
          <p:cNvPr id="7" name="Slide Number Placeholder 6"/>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extLst>
      <p:ext uri="{BB962C8B-B14F-4D97-AF65-F5344CB8AC3E}">
        <p14:creationId xmlns:p14="http://schemas.microsoft.com/office/powerpoint/2010/main" val="331109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CA"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CA"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6" name="Footer Placeholder 5"/>
          <p:cNvSpPr>
            <a:spLocks noGrp="1"/>
          </p:cNvSpPr>
          <p:nvPr>
            <p:ph type="ftr" sz="quarter" idx="11"/>
          </p:nvPr>
        </p:nvSpPr>
        <p:spPr/>
        <p:txBody>
          <a:bodyPr/>
          <a:lstStyle/>
          <a:p>
            <a:endParaRPr lang="en-US">
              <a:solidFill>
                <a:srgbClr val="534239"/>
              </a:solidFill>
            </a:endParaRPr>
          </a:p>
        </p:txBody>
      </p:sp>
      <p:sp>
        <p:nvSpPr>
          <p:cNvPr id="7" name="Slide Number Placeholder 6"/>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Tree>
    <p:extLst>
      <p:ext uri="{BB962C8B-B14F-4D97-AF65-F5344CB8AC3E}">
        <p14:creationId xmlns:p14="http://schemas.microsoft.com/office/powerpoint/2010/main" val="9273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5" name="Footer Placeholder 4"/>
          <p:cNvSpPr>
            <a:spLocks noGrp="1"/>
          </p:cNvSpPr>
          <p:nvPr>
            <p:ph type="ftr" sz="quarter" idx="11"/>
          </p:nvPr>
        </p:nvSpPr>
        <p:spPr/>
        <p:txBody>
          <a:bodyPr/>
          <a:lstStyle/>
          <a:p>
            <a:endParaRPr lang="en-US">
              <a:solidFill>
                <a:srgbClr val="534239"/>
              </a:solidFill>
            </a:endParaRPr>
          </a:p>
        </p:txBody>
      </p:sp>
      <p:sp>
        <p:nvSpPr>
          <p:cNvPr id="6" name="Slide Number Placeholder 5"/>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spTree>
    <p:extLst>
      <p:ext uri="{BB962C8B-B14F-4D97-AF65-F5344CB8AC3E}">
        <p14:creationId xmlns:p14="http://schemas.microsoft.com/office/powerpoint/2010/main" val="8712177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5" name="Footer Placeholder 4"/>
          <p:cNvSpPr>
            <a:spLocks noGrp="1"/>
          </p:cNvSpPr>
          <p:nvPr>
            <p:ph type="ftr" sz="quarter" idx="11"/>
          </p:nvPr>
        </p:nvSpPr>
        <p:spPr/>
        <p:txBody>
          <a:bodyPr/>
          <a:lstStyle/>
          <a:p>
            <a:endParaRPr lang="en-US">
              <a:solidFill>
                <a:srgbClr val="534239"/>
              </a:solidFill>
            </a:endParaRPr>
          </a:p>
        </p:txBody>
      </p:sp>
      <p:sp>
        <p:nvSpPr>
          <p:cNvPr id="6" name="Slide Number Placeholder 5"/>
          <p:cNvSpPr>
            <a:spLocks noGrp="1"/>
          </p:cNvSpPr>
          <p:nvPr>
            <p:ph type="sldNum" sz="quarter" idx="12"/>
          </p:nvPr>
        </p:nvSpPr>
        <p:spPr/>
        <p:txBody>
          <a:bodyPr/>
          <a:lstStyle/>
          <a:p>
            <a:fld id="{2D57B0AA-AC8E-4463-ADAC-E87D09B82E4F}" type="slidenum">
              <a:rPr lang="en-US" smtClean="0">
                <a:solidFill>
                  <a:srgbClr val="534239"/>
                </a:solidFill>
              </a:rPr>
              <a:pPr/>
              <a:t>‹#›</a:t>
            </a:fld>
            <a:endParaRPr lang="en-US">
              <a:solidFill>
                <a:srgbClr val="534239"/>
              </a:solidFill>
            </a:endParaRPr>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extLst>
      <p:ext uri="{BB962C8B-B14F-4D97-AF65-F5344CB8AC3E}">
        <p14:creationId xmlns:p14="http://schemas.microsoft.com/office/powerpoint/2010/main" val="93293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2F1AC-4EDA-4C4A-8C17-F46DEA1EA4F5}"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391B9-BFFE-4B0F-92BD-84E7A1005153}" type="slidenum">
              <a:rPr lang="en-US" smtClean="0"/>
              <a:t>‹#›</a:t>
            </a:fld>
            <a:endParaRPr lang="en-US"/>
          </a:p>
        </p:txBody>
      </p:sp>
    </p:spTree>
    <p:extLst>
      <p:ext uri="{BB962C8B-B14F-4D97-AF65-F5344CB8AC3E}">
        <p14:creationId xmlns:p14="http://schemas.microsoft.com/office/powerpoint/2010/main" val="236498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2F1AC-4EDA-4C4A-8C17-F46DEA1EA4F5}"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391B9-BFFE-4B0F-92BD-84E7A1005153}" type="slidenum">
              <a:rPr lang="en-US" smtClean="0"/>
              <a:t>‹#›</a:t>
            </a:fld>
            <a:endParaRPr lang="en-US"/>
          </a:p>
        </p:txBody>
      </p:sp>
    </p:spTree>
    <p:extLst>
      <p:ext uri="{BB962C8B-B14F-4D97-AF65-F5344CB8AC3E}">
        <p14:creationId xmlns:p14="http://schemas.microsoft.com/office/powerpoint/2010/main" val="392732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9.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5.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2F1AC-4EDA-4C4A-8C17-F46DEA1EA4F5}" type="datetimeFigureOut">
              <a:rPr lang="en-US" smtClean="0"/>
              <a:t>5/12/2014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391B9-BFFE-4B0F-92BD-84E7A1005153}" type="slidenum">
              <a:rPr lang="en-US" smtClean="0"/>
              <a:t>‹#›</a:t>
            </a:fld>
            <a:endParaRPr lang="en-US"/>
          </a:p>
        </p:txBody>
      </p:sp>
    </p:spTree>
    <p:extLst>
      <p:ext uri="{BB962C8B-B14F-4D97-AF65-F5344CB8AC3E}">
        <p14:creationId xmlns:p14="http://schemas.microsoft.com/office/powerpoint/2010/main" val="122529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C089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31484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C089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906583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C089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9701931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628EAFA9-7502-42D3-9B79-C38E938C236F}" type="datetimeFigureOut">
              <a:rPr lang="en-US" smtClean="0">
                <a:solidFill>
                  <a:srgbClr val="534239"/>
                </a:solidFill>
              </a:rPr>
              <a:pPr/>
              <a:t>5/12/2014</a:t>
            </a:fld>
            <a:endParaRPr lang="en-US">
              <a:solidFill>
                <a:srgbClr val="534239"/>
              </a:solidFill>
            </a:endParaRPr>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solidFill>
                <a:srgbClr val="534239"/>
              </a:solidFill>
            </a:endParaRPr>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solidFill>
                  <a:srgbClr val="534239"/>
                </a:solidFill>
              </a:rPr>
              <a:pPr/>
              <a:t>‹#›</a:t>
            </a:fld>
            <a:endParaRPr lang="en-US">
              <a:solidFill>
                <a:srgbClr val="534239"/>
              </a:solidFill>
            </a:endParaRPr>
          </a:p>
        </p:txBody>
      </p:sp>
    </p:spTree>
    <p:extLst>
      <p:ext uri="{BB962C8B-B14F-4D97-AF65-F5344CB8AC3E}">
        <p14:creationId xmlns:p14="http://schemas.microsoft.com/office/powerpoint/2010/main" val="392811174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NR=1&amp;v=ETroXvRFoKY" TargetMode="Externa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qMXqg2PKJZU"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9950" y="533400"/>
            <a:ext cx="7772400" cy="1470025"/>
          </a:xfrm>
        </p:spPr>
        <p:txBody>
          <a:bodyPr/>
          <a:lstStyle/>
          <a:p>
            <a:r>
              <a:rPr lang="en-US" dirty="0" smtClean="0"/>
              <a:t>Chapter 6:</a:t>
            </a:r>
            <a:endParaRPr lang="en-US" dirty="0"/>
          </a:p>
        </p:txBody>
      </p:sp>
      <p:sp>
        <p:nvSpPr>
          <p:cNvPr id="3" name="Subtitle 2"/>
          <p:cNvSpPr>
            <a:spLocks noGrp="1"/>
          </p:cNvSpPr>
          <p:nvPr>
            <p:ph type="subTitle" idx="1"/>
          </p:nvPr>
        </p:nvSpPr>
        <p:spPr>
          <a:xfrm>
            <a:off x="457200" y="1981200"/>
            <a:ext cx="4191000" cy="1752600"/>
          </a:xfrm>
        </p:spPr>
        <p:txBody>
          <a:bodyPr/>
          <a:lstStyle/>
          <a:p>
            <a:r>
              <a:rPr lang="en-US" dirty="0" smtClean="0"/>
              <a:t>The United States Breaks Away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
            <a:ext cx="405130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81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3000"/>
          </a:xfrm>
        </p:spPr>
        <p:txBody>
          <a:bodyPr>
            <a:normAutofit/>
          </a:bodyPr>
          <a:lstStyle/>
          <a:p>
            <a:r>
              <a:rPr lang="en-US" dirty="0" smtClean="0">
                <a:ea typeface="Batang" pitchFamily="18" charset="-127"/>
              </a:rPr>
              <a:t>Rebellion was in the air</a:t>
            </a:r>
            <a:endParaRPr lang="en-US" dirty="0"/>
          </a:p>
        </p:txBody>
      </p:sp>
      <p:sp>
        <p:nvSpPr>
          <p:cNvPr id="3" name="Content Placeholder 2"/>
          <p:cNvSpPr>
            <a:spLocks noGrp="1"/>
          </p:cNvSpPr>
          <p:nvPr>
            <p:ph idx="1"/>
          </p:nvPr>
        </p:nvSpPr>
        <p:spPr>
          <a:xfrm>
            <a:off x="304800" y="1600200"/>
            <a:ext cx="8229600" cy="5029200"/>
          </a:xfrm>
        </p:spPr>
        <p:txBody>
          <a:bodyPr>
            <a:normAutofit fontScale="92500"/>
          </a:bodyPr>
          <a:lstStyle/>
          <a:p>
            <a:pPr lvl="0"/>
            <a:r>
              <a:rPr lang="en-US" dirty="0">
                <a:ea typeface="Batang" pitchFamily="18" charset="-127"/>
              </a:rPr>
              <a:t>1775 – protest turned into </a:t>
            </a:r>
            <a:r>
              <a:rPr lang="en-US" dirty="0" smtClean="0">
                <a:ea typeface="Batang" pitchFamily="18" charset="-127"/>
              </a:rPr>
              <a:t>rebellion</a:t>
            </a:r>
          </a:p>
          <a:p>
            <a:pPr lvl="0"/>
            <a:r>
              <a:rPr lang="en-US" dirty="0" smtClean="0">
                <a:ea typeface="Batang" pitchFamily="18" charset="-127"/>
              </a:rPr>
              <a:t>Supports </a:t>
            </a:r>
            <a:r>
              <a:rPr lang="en-US" dirty="0">
                <a:ea typeface="Batang" pitchFamily="18" charset="-127"/>
              </a:rPr>
              <a:t>of the rebellion were called “Patriots”</a:t>
            </a:r>
          </a:p>
          <a:p>
            <a:pPr lvl="0"/>
            <a:r>
              <a:rPr lang="en-US" dirty="0">
                <a:ea typeface="Batang" pitchFamily="18" charset="-127"/>
              </a:rPr>
              <a:t>Opposed to the rebellion were called “United Empire Loyalists” </a:t>
            </a:r>
            <a:endParaRPr lang="en-US" dirty="0" smtClean="0">
              <a:ea typeface="Batang" pitchFamily="18" charset="-127"/>
            </a:endParaRPr>
          </a:p>
          <a:p>
            <a:r>
              <a:rPr lang="en-US" dirty="0"/>
              <a:t>On April 19, 1775, war broke out between the colonies and Great Britain </a:t>
            </a:r>
            <a:r>
              <a:rPr lang="en-US" dirty="0">
                <a:ea typeface="Batang" pitchFamily="18" charset="-127"/>
              </a:rPr>
              <a:t> and he American War of Independence or the American Revolution began</a:t>
            </a:r>
            <a:r>
              <a:rPr lang="en-US" dirty="0" smtClean="0">
                <a:ea typeface="Batang" pitchFamily="18" charset="-127"/>
              </a:rPr>
              <a:t>!</a:t>
            </a:r>
            <a:endParaRPr lang="en-US" dirty="0">
              <a:ea typeface="Batang" pitchFamily="18" charset="-127"/>
            </a:endParaRPr>
          </a:p>
          <a:p>
            <a:pPr lvl="0"/>
            <a:r>
              <a:rPr lang="en-US" dirty="0" smtClean="0">
                <a:ea typeface="Batang" pitchFamily="18" charset="-127"/>
              </a:rPr>
              <a:t>The </a:t>
            </a:r>
            <a:r>
              <a:rPr lang="en-US" dirty="0">
                <a:ea typeface="Batang" pitchFamily="18" charset="-127"/>
              </a:rPr>
              <a:t>war lasted until 1783 (1775 - 1783 in total)</a:t>
            </a:r>
          </a:p>
          <a:p>
            <a:endParaRPr lang="en-US" dirty="0">
              <a:ea typeface="Batang" pitchFamily="18" charset="-127"/>
            </a:endParaRPr>
          </a:p>
          <a:p>
            <a:endParaRPr lang="en-US" dirty="0"/>
          </a:p>
        </p:txBody>
      </p:sp>
    </p:spTree>
    <p:extLst>
      <p:ext uri="{BB962C8B-B14F-4D97-AF65-F5344CB8AC3E}">
        <p14:creationId xmlns:p14="http://schemas.microsoft.com/office/powerpoint/2010/main" val="338419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50825"/>
            <a:ext cx="27813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950" y="3705225"/>
            <a:ext cx="26924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5"/>
          <p:cNvSpPr>
            <a:spLocks noChangeArrowheads="1"/>
          </p:cNvSpPr>
          <p:nvPr/>
        </p:nvSpPr>
        <p:spPr bwMode="auto">
          <a:xfrm>
            <a:off x="3482975" y="525463"/>
            <a:ext cx="4899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2800" b="1" u="sng" dirty="0">
                <a:latin typeface="+mj-lt"/>
              </a:rPr>
              <a:t>PATRIOT</a:t>
            </a:r>
            <a:r>
              <a:rPr lang="en-US" altLang="en-US" sz="2800" dirty="0">
                <a:latin typeface="+mj-lt"/>
              </a:rPr>
              <a:t>: people who supported the rebellion</a:t>
            </a:r>
          </a:p>
        </p:txBody>
      </p:sp>
      <p:sp>
        <p:nvSpPr>
          <p:cNvPr id="18437" name="Rectangle 6"/>
          <p:cNvSpPr>
            <a:spLocks noChangeArrowheads="1"/>
          </p:cNvSpPr>
          <p:nvPr/>
        </p:nvSpPr>
        <p:spPr bwMode="auto">
          <a:xfrm>
            <a:off x="3482975" y="4029075"/>
            <a:ext cx="4572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2800" b="1" u="sng" dirty="0">
                <a:latin typeface="+mj-lt"/>
              </a:rPr>
              <a:t>UNITED EMPIRE LOYALISTS</a:t>
            </a:r>
            <a:r>
              <a:rPr lang="en-US" altLang="en-US" sz="2800" dirty="0">
                <a:latin typeface="+mj-lt"/>
              </a:rPr>
              <a:t>: people who opposed the rebellion - who wanted to remain united to the British Empire and loyal to Britain</a:t>
            </a:r>
          </a:p>
        </p:txBody>
      </p:sp>
    </p:spTree>
    <p:extLst>
      <p:ext uri="{BB962C8B-B14F-4D97-AF65-F5344CB8AC3E}">
        <p14:creationId xmlns:p14="http://schemas.microsoft.com/office/powerpoint/2010/main" val="1324625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 Happens:</a:t>
            </a:r>
            <a:endParaRPr lang="en-US" dirty="0"/>
          </a:p>
        </p:txBody>
      </p:sp>
      <p:sp>
        <p:nvSpPr>
          <p:cNvPr id="3" name="Content Placeholder 2"/>
          <p:cNvSpPr>
            <a:spLocks noGrp="1"/>
          </p:cNvSpPr>
          <p:nvPr>
            <p:ph idx="1"/>
          </p:nvPr>
        </p:nvSpPr>
        <p:spPr/>
        <p:txBody>
          <a:bodyPr/>
          <a:lstStyle/>
          <a:p>
            <a:pPr marL="0" indent="0">
              <a:buNone/>
            </a:pPr>
            <a:r>
              <a:rPr lang="en-US" dirty="0" smtClean="0"/>
              <a:t>Tarring and Feathering on the Rise</a:t>
            </a:r>
          </a:p>
          <a:p>
            <a:r>
              <a:rPr lang="en-US" dirty="0" smtClean="0"/>
              <a:t>P.173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1404"/>
            <a:ext cx="3048000" cy="44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1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1143000"/>
          </a:xfrm>
        </p:spPr>
        <p:txBody>
          <a:bodyPr>
            <a:normAutofit/>
          </a:bodyPr>
          <a:lstStyle/>
          <a:p>
            <a:pPr lvl="0"/>
            <a:r>
              <a:rPr lang="en-US" dirty="0" smtClean="0">
                <a:ea typeface="Batang" pitchFamily="18" charset="-127"/>
              </a:rPr>
              <a:t>George Washington</a:t>
            </a:r>
            <a:endParaRPr lang="en-US" dirty="0"/>
          </a:p>
        </p:txBody>
      </p:sp>
      <p:sp>
        <p:nvSpPr>
          <p:cNvPr id="3" name="Content Placeholder 2"/>
          <p:cNvSpPr>
            <a:spLocks noGrp="1"/>
          </p:cNvSpPr>
          <p:nvPr>
            <p:ph idx="1"/>
          </p:nvPr>
        </p:nvSpPr>
        <p:spPr>
          <a:xfrm>
            <a:off x="457200" y="1600200"/>
            <a:ext cx="5105400" cy="4525963"/>
          </a:xfrm>
        </p:spPr>
        <p:txBody>
          <a:bodyPr>
            <a:normAutofit/>
          </a:bodyPr>
          <a:lstStyle/>
          <a:p>
            <a:pPr lvl="0"/>
            <a:r>
              <a:rPr lang="en-US" dirty="0">
                <a:ea typeface="Batang" pitchFamily="18" charset="-127"/>
              </a:rPr>
              <a:t>George Washington took command </a:t>
            </a:r>
            <a:r>
              <a:rPr lang="en-US" dirty="0" smtClean="0">
                <a:ea typeface="Batang" pitchFamily="18" charset="-127"/>
              </a:rPr>
              <a:t>of </a:t>
            </a:r>
            <a:r>
              <a:rPr lang="en-US" dirty="0">
                <a:ea typeface="Batang" pitchFamily="18" charset="-127"/>
              </a:rPr>
              <a:t>an army in the 13 Colonies to </a:t>
            </a:r>
            <a:r>
              <a:rPr lang="en-US" dirty="0" smtClean="0">
                <a:ea typeface="Batang" pitchFamily="18" charset="-127"/>
              </a:rPr>
              <a:t>fight </a:t>
            </a:r>
            <a:r>
              <a:rPr lang="en-US" dirty="0">
                <a:ea typeface="Batang" pitchFamily="18" charset="-127"/>
              </a:rPr>
              <a:t>the British rule</a:t>
            </a:r>
          </a:p>
          <a:p>
            <a:r>
              <a:rPr lang="en-US" dirty="0" smtClean="0">
                <a:ea typeface="Batang" pitchFamily="18" charset="-127"/>
              </a:rPr>
              <a:t>George </a:t>
            </a:r>
            <a:r>
              <a:rPr lang="en-US" dirty="0">
                <a:ea typeface="Batang" pitchFamily="18" charset="-127"/>
              </a:rPr>
              <a:t>Washington would later became the first president of the U.S. in 1789</a:t>
            </a:r>
          </a:p>
          <a:p>
            <a:endParaRPr lang="en-US" dirty="0"/>
          </a:p>
        </p:txBody>
      </p:sp>
      <p:pic>
        <p:nvPicPr>
          <p:cNvPr id="4" name="Picture 4" descr="http://www.mountvernon.org/sites/mountvernon.org/files/images/GW_Stuart-CT-64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199" y="381000"/>
            <a:ext cx="3117273" cy="347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9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331787"/>
            <a:ext cx="8228013" cy="1927225"/>
          </a:xfrm>
        </p:spPr>
        <p:txBody>
          <a:bodyPr>
            <a:normAutofit/>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Declaration of Independence</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Subtitle 2"/>
          <p:cNvSpPr>
            <a:spLocks noGrp="1"/>
          </p:cNvSpPr>
          <p:nvPr>
            <p:ph type="subTitle" idx="1"/>
          </p:nvPr>
        </p:nvSpPr>
        <p:spPr>
          <a:xfrm>
            <a:off x="341739" y="2421209"/>
            <a:ext cx="8228013" cy="699889"/>
          </a:xfrm>
        </p:spPr>
        <p:txBody>
          <a:bodyPr>
            <a:noAutofit/>
          </a:bodyPr>
          <a:lstStyle/>
          <a:p>
            <a:r>
              <a:rPr lang="en-CA" sz="2800" u="sng" dirty="0"/>
              <a:t>The Beginning of an American Identity</a:t>
            </a:r>
            <a:r>
              <a:rPr lang="en-US" sz="2800" dirty="0"/>
              <a:t> </a:t>
            </a:r>
          </a:p>
        </p:txBody>
      </p:sp>
      <p:pic>
        <p:nvPicPr>
          <p:cNvPr id="4" name="Picture 3"/>
          <p:cNvPicPr>
            <a:picLocks noChangeAspect="1"/>
          </p:cNvPicPr>
          <p:nvPr/>
        </p:nvPicPr>
        <p:blipFill>
          <a:blip r:embed="rId2"/>
          <a:stretch>
            <a:fillRect/>
          </a:stretch>
        </p:blipFill>
        <p:spPr>
          <a:xfrm>
            <a:off x="2353258" y="3335014"/>
            <a:ext cx="4486094" cy="3364571"/>
          </a:xfrm>
          <a:prstGeom prst="rect">
            <a:avLst/>
          </a:prstGeom>
        </p:spPr>
      </p:pic>
    </p:spTree>
    <p:extLst>
      <p:ext uri="{BB962C8B-B14F-4D97-AF65-F5344CB8AC3E}">
        <p14:creationId xmlns:p14="http://schemas.microsoft.com/office/powerpoint/2010/main" val="39507833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8100" y="0"/>
            <a:ext cx="6515914" cy="6858000"/>
          </a:xfrm>
          <a:prstGeom prst="rect">
            <a:avLst/>
          </a:prstGeom>
        </p:spPr>
      </p:pic>
    </p:spTree>
    <p:extLst>
      <p:ext uri="{BB962C8B-B14F-4D97-AF65-F5344CB8AC3E}">
        <p14:creationId xmlns:p14="http://schemas.microsoft.com/office/powerpoint/2010/main" val="25309893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2" y="113982"/>
            <a:ext cx="4285975" cy="1143000"/>
          </a:xfrm>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History</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a:xfrm>
            <a:off x="169942" y="1256982"/>
            <a:ext cx="3915309" cy="5428899"/>
          </a:xfrm>
        </p:spPr>
        <p:txBody>
          <a:bodyPr>
            <a:normAutofit/>
          </a:bodyPr>
          <a:lstStyle/>
          <a:p>
            <a:pPr lvl="0"/>
            <a:r>
              <a:rPr lang="en-US" dirty="0">
                <a:solidFill>
                  <a:srgbClr val="FFFFFF"/>
                </a:solidFill>
              </a:rPr>
              <a:t>July </a:t>
            </a:r>
            <a:r>
              <a:rPr lang="en-US" dirty="0" smtClean="0">
                <a:solidFill>
                  <a:srgbClr val="FFFFFF"/>
                </a:solidFill>
              </a:rPr>
              <a:t>4</a:t>
            </a:r>
            <a:r>
              <a:rPr lang="en-US" baseline="30000" dirty="0" smtClean="0">
                <a:solidFill>
                  <a:srgbClr val="FFFFFF"/>
                </a:solidFill>
              </a:rPr>
              <a:t>th</a:t>
            </a:r>
            <a:r>
              <a:rPr lang="en-US" dirty="0" smtClean="0">
                <a:solidFill>
                  <a:srgbClr val="FFFFFF"/>
                </a:solidFill>
              </a:rPr>
              <a:t>, 1776 &gt; Now celebrated as Independence Day</a:t>
            </a:r>
            <a:endParaRPr lang="en-US" dirty="0">
              <a:solidFill>
                <a:srgbClr val="FFFFFF"/>
              </a:solidFill>
            </a:endParaRPr>
          </a:p>
          <a:p>
            <a:pPr lvl="0"/>
            <a:r>
              <a:rPr lang="en-US" dirty="0">
                <a:solidFill>
                  <a:srgbClr val="FFFFFF"/>
                </a:solidFill>
              </a:rPr>
              <a:t>Gave birth to United </a:t>
            </a:r>
            <a:r>
              <a:rPr lang="en-US" dirty="0" smtClean="0">
                <a:solidFill>
                  <a:srgbClr val="FFFFFF"/>
                </a:solidFill>
              </a:rPr>
              <a:t>States</a:t>
            </a:r>
          </a:p>
          <a:p>
            <a:pPr lvl="0"/>
            <a:r>
              <a:rPr lang="en-US" dirty="0" smtClean="0">
                <a:solidFill>
                  <a:srgbClr val="FFFFFF"/>
                </a:solidFill>
              </a:rPr>
              <a:t>Some argue that it is the single most influential and most important document </a:t>
            </a:r>
            <a:r>
              <a:rPr lang="en-US" dirty="0">
                <a:solidFill>
                  <a:srgbClr val="FFFFFF"/>
                </a:solidFill>
              </a:rPr>
              <a:t>in American </a:t>
            </a:r>
            <a:r>
              <a:rPr lang="en-US" dirty="0" smtClean="0">
                <a:solidFill>
                  <a:srgbClr val="FFFFFF"/>
                </a:solidFill>
              </a:rPr>
              <a:t>History</a:t>
            </a:r>
          </a:p>
          <a:p>
            <a:pPr lvl="0"/>
            <a:r>
              <a:rPr lang="en-US" dirty="0" smtClean="0">
                <a:solidFill>
                  <a:srgbClr val="FFFFFF"/>
                </a:solidFill>
              </a:rPr>
              <a:t>The original is on display at the National Archives and Records Building in Washington, DC </a:t>
            </a:r>
          </a:p>
        </p:txBody>
      </p:sp>
      <p:pic>
        <p:nvPicPr>
          <p:cNvPr id="4" name="Picture 3"/>
          <p:cNvPicPr>
            <a:picLocks noChangeAspect="1"/>
          </p:cNvPicPr>
          <p:nvPr/>
        </p:nvPicPr>
        <p:blipFill>
          <a:blip r:embed="rId2"/>
          <a:stretch>
            <a:fillRect/>
          </a:stretch>
        </p:blipFill>
        <p:spPr>
          <a:xfrm>
            <a:off x="4027954" y="434608"/>
            <a:ext cx="4928698" cy="6113577"/>
          </a:xfrm>
          <a:prstGeom prst="rect">
            <a:avLst/>
          </a:prstGeom>
        </p:spPr>
      </p:pic>
    </p:spTree>
    <p:extLst>
      <p:ext uri="{BB962C8B-B14F-4D97-AF65-F5344CB8AC3E}">
        <p14:creationId xmlns:p14="http://schemas.microsoft.com/office/powerpoint/2010/main" val="17219176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445"/>
            <a:ext cx="8229600" cy="1143000"/>
          </a:xfrm>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Drafting of the Declaration</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a:xfrm>
            <a:off x="739775" y="1350446"/>
            <a:ext cx="7662864" cy="5304836"/>
          </a:xfrm>
        </p:spPr>
        <p:txBody>
          <a:bodyPr>
            <a:normAutofit/>
          </a:bodyPr>
          <a:lstStyle/>
          <a:p>
            <a:r>
              <a:rPr lang="en-US" dirty="0">
                <a:solidFill>
                  <a:srgbClr val="FFFFFF"/>
                </a:solidFill>
              </a:rPr>
              <a:t>June 11, 1776, the Continental Congress appointed a committee of five men to draft the Declaration: </a:t>
            </a:r>
            <a:br>
              <a:rPr lang="en-US" dirty="0">
                <a:solidFill>
                  <a:srgbClr val="FFFFFF"/>
                </a:solidFill>
              </a:rPr>
            </a:br>
            <a:r>
              <a:rPr lang="en-US" dirty="0" smtClean="0">
                <a:solidFill>
                  <a:srgbClr val="FFFFFF"/>
                </a:solidFill>
              </a:rPr>
              <a:t>1) John Adams</a:t>
            </a:r>
            <a:br>
              <a:rPr lang="en-US" dirty="0" smtClean="0">
                <a:solidFill>
                  <a:srgbClr val="FFFFFF"/>
                </a:solidFill>
              </a:rPr>
            </a:br>
            <a:r>
              <a:rPr lang="en-US" dirty="0" smtClean="0">
                <a:solidFill>
                  <a:srgbClr val="FFFFFF"/>
                </a:solidFill>
              </a:rPr>
              <a:t>2) Benjamin Franklin</a:t>
            </a:r>
            <a:br>
              <a:rPr lang="en-US" dirty="0" smtClean="0">
                <a:solidFill>
                  <a:srgbClr val="FFFFFF"/>
                </a:solidFill>
              </a:rPr>
            </a:br>
            <a:r>
              <a:rPr lang="en-US" dirty="0" smtClean="0">
                <a:solidFill>
                  <a:srgbClr val="FFFFFF"/>
                </a:solidFill>
              </a:rPr>
              <a:t>3) Thomas Jefferson</a:t>
            </a:r>
            <a:br>
              <a:rPr lang="en-US" dirty="0" smtClean="0">
                <a:solidFill>
                  <a:srgbClr val="FFFFFF"/>
                </a:solidFill>
              </a:rPr>
            </a:br>
            <a:r>
              <a:rPr lang="en-US" dirty="0" smtClean="0">
                <a:solidFill>
                  <a:srgbClr val="FFFFFF"/>
                </a:solidFill>
              </a:rPr>
              <a:t>4) Robert Livingston</a:t>
            </a:r>
            <a:br>
              <a:rPr lang="en-US" dirty="0" smtClean="0">
                <a:solidFill>
                  <a:srgbClr val="FFFFFF"/>
                </a:solidFill>
              </a:rPr>
            </a:br>
            <a:r>
              <a:rPr lang="en-US" dirty="0" smtClean="0">
                <a:solidFill>
                  <a:srgbClr val="FFFFFF"/>
                </a:solidFill>
              </a:rPr>
              <a:t>5) Roger Sherman</a:t>
            </a:r>
          </a:p>
          <a:p>
            <a:r>
              <a:rPr lang="en-US" dirty="0" smtClean="0">
                <a:solidFill>
                  <a:srgbClr val="FFFFFF"/>
                </a:solidFill>
              </a:rPr>
              <a:t>Jefferson </a:t>
            </a:r>
            <a:r>
              <a:rPr lang="en-US" dirty="0">
                <a:solidFill>
                  <a:srgbClr val="FFFFFF"/>
                </a:solidFill>
              </a:rPr>
              <a:t>was </a:t>
            </a:r>
            <a:r>
              <a:rPr lang="en-US" dirty="0" smtClean="0">
                <a:solidFill>
                  <a:srgbClr val="FFFFFF"/>
                </a:solidFill>
              </a:rPr>
              <a:t>appointed to write </a:t>
            </a:r>
            <a:r>
              <a:rPr lang="en-US" dirty="0">
                <a:solidFill>
                  <a:srgbClr val="FFFFFF"/>
                </a:solidFill>
              </a:rPr>
              <a:t>the first draft. </a:t>
            </a:r>
          </a:p>
          <a:p>
            <a:r>
              <a:rPr lang="en-US" dirty="0" smtClean="0">
                <a:solidFill>
                  <a:srgbClr val="FFFFFF"/>
                </a:solidFill>
              </a:rPr>
              <a:t>Upon completion, the committee revised his draft and submitted </a:t>
            </a:r>
            <a:r>
              <a:rPr lang="en-US" dirty="0">
                <a:solidFill>
                  <a:srgbClr val="FFFFFF"/>
                </a:solidFill>
              </a:rPr>
              <a:t>it to the Continental </a:t>
            </a:r>
            <a:r>
              <a:rPr lang="en-US" dirty="0" smtClean="0">
                <a:solidFill>
                  <a:srgbClr val="FFFFFF"/>
                </a:solidFill>
              </a:rPr>
              <a:t>Congress </a:t>
            </a:r>
            <a:r>
              <a:rPr lang="en-US" dirty="0">
                <a:solidFill>
                  <a:srgbClr val="FFFFFF"/>
                </a:solidFill>
              </a:rPr>
              <a:t>June </a:t>
            </a:r>
            <a:r>
              <a:rPr lang="en-US" dirty="0" smtClean="0">
                <a:solidFill>
                  <a:srgbClr val="FFFFFF"/>
                </a:solidFill>
              </a:rPr>
              <a:t>28</a:t>
            </a:r>
            <a:r>
              <a:rPr lang="en-US" baseline="30000" dirty="0" smtClean="0">
                <a:solidFill>
                  <a:srgbClr val="FFFFFF"/>
                </a:solidFill>
              </a:rPr>
              <a:t>th</a:t>
            </a:r>
            <a:r>
              <a:rPr lang="en-US" dirty="0" smtClean="0">
                <a:solidFill>
                  <a:srgbClr val="FFFFFF"/>
                </a:solidFill>
              </a:rPr>
              <a:t>. </a:t>
            </a:r>
            <a:r>
              <a:rPr lang="en-US" dirty="0">
                <a:solidFill>
                  <a:srgbClr val="FFFFFF"/>
                </a:solidFill>
              </a:rPr>
              <a:t>The Congress voted for independence on July </a:t>
            </a:r>
            <a:r>
              <a:rPr lang="en-US" dirty="0" smtClean="0">
                <a:solidFill>
                  <a:srgbClr val="FFFFFF"/>
                </a:solidFill>
              </a:rPr>
              <a:t>2</a:t>
            </a:r>
            <a:r>
              <a:rPr lang="en-US" baseline="30000" dirty="0" smtClean="0">
                <a:solidFill>
                  <a:srgbClr val="FFFFFF"/>
                </a:solidFill>
              </a:rPr>
              <a:t>nd</a:t>
            </a:r>
            <a:r>
              <a:rPr lang="en-US" dirty="0" smtClean="0">
                <a:solidFill>
                  <a:srgbClr val="FFFFFF"/>
                </a:solidFill>
              </a:rPr>
              <a:t>. </a:t>
            </a:r>
          </a:p>
          <a:p>
            <a:r>
              <a:rPr lang="en-US" dirty="0" smtClean="0">
                <a:solidFill>
                  <a:srgbClr val="FFFFFF"/>
                </a:solidFill>
              </a:rPr>
              <a:t>Once the final revisions were made, the Declaration </a:t>
            </a:r>
            <a:r>
              <a:rPr lang="en-US" dirty="0">
                <a:solidFill>
                  <a:srgbClr val="FFFFFF"/>
                </a:solidFill>
              </a:rPr>
              <a:t>of Independence </a:t>
            </a:r>
            <a:r>
              <a:rPr lang="en-US" dirty="0" smtClean="0">
                <a:solidFill>
                  <a:srgbClr val="FFFFFF"/>
                </a:solidFill>
              </a:rPr>
              <a:t>was </a:t>
            </a:r>
            <a:r>
              <a:rPr lang="en-US" dirty="0">
                <a:solidFill>
                  <a:srgbClr val="FFFFFF"/>
                </a:solidFill>
              </a:rPr>
              <a:t>finally approved </a:t>
            </a:r>
            <a:r>
              <a:rPr lang="en-US" dirty="0" smtClean="0">
                <a:solidFill>
                  <a:srgbClr val="FFFFFF"/>
                </a:solidFill>
              </a:rPr>
              <a:t>on </a:t>
            </a:r>
            <a:r>
              <a:rPr lang="en-US" dirty="0">
                <a:solidFill>
                  <a:srgbClr val="FFFFFF"/>
                </a:solidFill>
              </a:rPr>
              <a:t>July </a:t>
            </a:r>
            <a:r>
              <a:rPr lang="en-US" dirty="0" smtClean="0">
                <a:solidFill>
                  <a:srgbClr val="FFFFFF"/>
                </a:solidFill>
              </a:rPr>
              <a:t>4</a:t>
            </a:r>
            <a:r>
              <a:rPr lang="en-US" baseline="30000" dirty="0" smtClean="0">
                <a:solidFill>
                  <a:srgbClr val="FFFFFF"/>
                </a:solidFill>
              </a:rPr>
              <a:t>th</a:t>
            </a:r>
            <a:r>
              <a:rPr lang="en-US" dirty="0" smtClean="0">
                <a:solidFill>
                  <a:srgbClr val="FFFFFF"/>
                </a:solidFill>
              </a:rPr>
              <a:t>. </a:t>
            </a:r>
            <a:endParaRPr lang="en-US" dirty="0">
              <a:solidFill>
                <a:srgbClr val="FFFFFF"/>
              </a:solidFill>
            </a:endParaRPr>
          </a:p>
        </p:txBody>
      </p:sp>
    </p:spTree>
    <p:extLst>
      <p:ext uri="{BB962C8B-B14F-4D97-AF65-F5344CB8AC3E}">
        <p14:creationId xmlns:p14="http://schemas.microsoft.com/office/powerpoint/2010/main" val="28067132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188708" cy="1143000"/>
          </a:xfrm>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Thomas Jefferson</a:t>
            </a:r>
            <a:b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cs-CZ" sz="2000" dirty="0" smtClean="0">
                <a:solidFill>
                  <a:srgbClr val="FFFFFF"/>
                </a:solidFill>
              </a:rPr>
              <a:t>(</a:t>
            </a:r>
            <a:r>
              <a:rPr lang="cs-CZ" sz="2000" dirty="0" err="1" smtClean="0">
                <a:solidFill>
                  <a:srgbClr val="FFFFFF"/>
                </a:solidFill>
              </a:rPr>
              <a:t>April</a:t>
            </a:r>
            <a:r>
              <a:rPr lang="cs-CZ" sz="2000" dirty="0" smtClean="0">
                <a:solidFill>
                  <a:srgbClr val="FFFFFF"/>
                </a:solidFill>
              </a:rPr>
              <a:t> </a:t>
            </a:r>
            <a:r>
              <a:rPr lang="cs-CZ" sz="2000" dirty="0">
                <a:solidFill>
                  <a:srgbClr val="FFFFFF"/>
                </a:solidFill>
              </a:rPr>
              <a:t>13th, 1743 - July 4th, 1826</a:t>
            </a:r>
            <a:r>
              <a:rPr lang="cs-CZ" sz="2000" dirty="0" smtClean="0">
                <a:solidFill>
                  <a:srgbClr val="FFFFFF"/>
                </a:solidFill>
              </a:rPr>
              <a:t>)</a:t>
            </a:r>
            <a:endParaRPr lang="en-US" sz="2000" dirty="0"/>
          </a:p>
        </p:txBody>
      </p:sp>
      <p:sp>
        <p:nvSpPr>
          <p:cNvPr id="3" name="Content Placeholder 2"/>
          <p:cNvSpPr>
            <a:spLocks noGrp="1"/>
          </p:cNvSpPr>
          <p:nvPr>
            <p:ph idx="1"/>
          </p:nvPr>
        </p:nvSpPr>
        <p:spPr>
          <a:xfrm>
            <a:off x="457201" y="1230335"/>
            <a:ext cx="5188708" cy="5451084"/>
          </a:xfrm>
        </p:spPr>
        <p:txBody>
          <a:bodyPr>
            <a:normAutofit fontScale="92500" lnSpcReduction="10000"/>
          </a:bodyPr>
          <a:lstStyle/>
          <a:p>
            <a:pPr marL="0" indent="0">
              <a:buNone/>
            </a:pPr>
            <a:r>
              <a:rPr lang="en-US" dirty="0" smtClean="0">
                <a:solidFill>
                  <a:srgbClr val="FFFFFF"/>
                </a:solidFill>
              </a:rPr>
              <a:t>Political Offices:</a:t>
            </a:r>
          </a:p>
          <a:p>
            <a:r>
              <a:rPr lang="en-US" dirty="0" smtClean="0">
                <a:solidFill>
                  <a:schemeClr val="bg1"/>
                </a:solidFill>
              </a:rPr>
              <a:t>He represented </a:t>
            </a:r>
            <a:r>
              <a:rPr lang="en-US" dirty="0">
                <a:solidFill>
                  <a:schemeClr val="bg1"/>
                </a:solidFill>
              </a:rPr>
              <a:t>Virginia at the Continental </a:t>
            </a:r>
            <a:r>
              <a:rPr lang="en-US" dirty="0" smtClean="0">
                <a:solidFill>
                  <a:schemeClr val="bg1"/>
                </a:solidFill>
              </a:rPr>
              <a:t>Congress</a:t>
            </a:r>
          </a:p>
          <a:p>
            <a:r>
              <a:rPr lang="en-US" dirty="0" smtClean="0">
                <a:solidFill>
                  <a:srgbClr val="FFFFFF"/>
                </a:solidFill>
              </a:rPr>
              <a:t>Governor </a:t>
            </a:r>
            <a:r>
              <a:rPr lang="en-US" dirty="0">
                <a:solidFill>
                  <a:srgbClr val="FFFFFF"/>
                </a:solidFill>
              </a:rPr>
              <a:t>of Virginia from 1779-</a:t>
            </a:r>
            <a:r>
              <a:rPr lang="en-US" dirty="0" smtClean="0">
                <a:solidFill>
                  <a:srgbClr val="FFFFFF"/>
                </a:solidFill>
              </a:rPr>
              <a:t>1781 during </a:t>
            </a:r>
            <a:r>
              <a:rPr lang="en-US" dirty="0">
                <a:solidFill>
                  <a:srgbClr val="FFFFFF"/>
                </a:solidFill>
              </a:rPr>
              <a:t>the </a:t>
            </a:r>
            <a:r>
              <a:rPr lang="en-US" dirty="0" smtClean="0">
                <a:solidFill>
                  <a:srgbClr val="FFFFFF"/>
                </a:solidFill>
              </a:rPr>
              <a:t>American Revolution</a:t>
            </a:r>
          </a:p>
          <a:p>
            <a:r>
              <a:rPr lang="en-US" dirty="0" smtClean="0">
                <a:solidFill>
                  <a:srgbClr val="FFFFFF"/>
                </a:solidFill>
              </a:rPr>
              <a:t>U.S</a:t>
            </a:r>
            <a:r>
              <a:rPr lang="en-US" dirty="0">
                <a:solidFill>
                  <a:srgbClr val="FFFFFF"/>
                </a:solidFill>
              </a:rPr>
              <a:t>. Minister to France, 1785-89, </a:t>
            </a:r>
            <a:r>
              <a:rPr lang="en-US" dirty="0" smtClean="0">
                <a:solidFill>
                  <a:srgbClr val="FFFFFF"/>
                </a:solidFill>
              </a:rPr>
              <a:t>in the years leading up to the </a:t>
            </a:r>
            <a:r>
              <a:rPr lang="en-US" dirty="0">
                <a:solidFill>
                  <a:srgbClr val="FFFFFF"/>
                </a:solidFill>
              </a:rPr>
              <a:t>French </a:t>
            </a:r>
            <a:r>
              <a:rPr lang="en-US" dirty="0" smtClean="0">
                <a:solidFill>
                  <a:srgbClr val="FFFFFF"/>
                </a:solidFill>
              </a:rPr>
              <a:t>Revolution</a:t>
            </a:r>
          </a:p>
          <a:p>
            <a:r>
              <a:rPr lang="en-US" dirty="0" smtClean="0">
                <a:solidFill>
                  <a:srgbClr val="FFFFFF"/>
                </a:solidFill>
              </a:rPr>
              <a:t>Secretary </a:t>
            </a:r>
            <a:r>
              <a:rPr lang="en-US" dirty="0">
                <a:solidFill>
                  <a:srgbClr val="FFFFFF"/>
                </a:solidFill>
              </a:rPr>
              <a:t>of State under George Washington, 1790-</a:t>
            </a:r>
            <a:r>
              <a:rPr lang="en-US" dirty="0" smtClean="0">
                <a:solidFill>
                  <a:srgbClr val="FFFFFF"/>
                </a:solidFill>
              </a:rPr>
              <a:t>93</a:t>
            </a:r>
            <a:endParaRPr lang="en-US" dirty="0">
              <a:solidFill>
                <a:srgbClr val="FFFFFF"/>
              </a:solidFill>
            </a:endParaRPr>
          </a:p>
          <a:p>
            <a:r>
              <a:rPr lang="en-US" dirty="0" smtClean="0">
                <a:solidFill>
                  <a:srgbClr val="FFFFFF"/>
                </a:solidFill>
              </a:rPr>
              <a:t>Vice </a:t>
            </a:r>
            <a:r>
              <a:rPr lang="en-US" dirty="0">
                <a:solidFill>
                  <a:srgbClr val="FFFFFF"/>
                </a:solidFill>
              </a:rPr>
              <a:t>President </a:t>
            </a:r>
            <a:r>
              <a:rPr lang="en-US" dirty="0" smtClean="0">
                <a:solidFill>
                  <a:srgbClr val="FFFFFF"/>
                </a:solidFill>
              </a:rPr>
              <a:t>under John Adams 1797</a:t>
            </a:r>
            <a:r>
              <a:rPr lang="en-US" dirty="0">
                <a:solidFill>
                  <a:srgbClr val="FFFFFF"/>
                </a:solidFill>
              </a:rPr>
              <a:t>-1801. </a:t>
            </a:r>
            <a:endParaRPr lang="en-US" dirty="0" smtClean="0">
              <a:solidFill>
                <a:srgbClr val="FFFFFF"/>
              </a:solidFill>
            </a:endParaRPr>
          </a:p>
          <a:p>
            <a:r>
              <a:rPr lang="en-US" dirty="0" smtClean="0">
                <a:solidFill>
                  <a:srgbClr val="FFFFFF"/>
                </a:solidFill>
              </a:rPr>
              <a:t>3</a:t>
            </a:r>
            <a:r>
              <a:rPr lang="en-US" baseline="30000" dirty="0" smtClean="0">
                <a:solidFill>
                  <a:srgbClr val="FFFFFF"/>
                </a:solidFill>
              </a:rPr>
              <a:t>rd</a:t>
            </a:r>
            <a:r>
              <a:rPr lang="en-US" dirty="0" smtClean="0">
                <a:solidFill>
                  <a:srgbClr val="FFFFFF"/>
                </a:solidFill>
              </a:rPr>
              <a:t> President </a:t>
            </a:r>
            <a:r>
              <a:rPr lang="en-US" dirty="0">
                <a:solidFill>
                  <a:srgbClr val="FFFFFF"/>
                </a:solidFill>
              </a:rPr>
              <a:t>of the United States from 1801-</a:t>
            </a:r>
            <a:r>
              <a:rPr lang="en-US" dirty="0" smtClean="0">
                <a:solidFill>
                  <a:srgbClr val="FFFFFF"/>
                </a:solidFill>
              </a:rPr>
              <a:t>1809</a:t>
            </a:r>
            <a:endParaRPr lang="en-US" b="1" dirty="0">
              <a:solidFill>
                <a:srgbClr val="FFFFFF"/>
              </a:solidFill>
            </a:endParaRPr>
          </a:p>
        </p:txBody>
      </p:sp>
      <p:pic>
        <p:nvPicPr>
          <p:cNvPr id="5" name="Picture 4"/>
          <p:cNvPicPr>
            <a:picLocks noChangeAspect="1"/>
          </p:cNvPicPr>
          <p:nvPr/>
        </p:nvPicPr>
        <p:blipFill>
          <a:blip r:embed="rId2"/>
          <a:stretch>
            <a:fillRect/>
          </a:stretch>
        </p:blipFill>
        <p:spPr>
          <a:xfrm>
            <a:off x="5781903" y="185740"/>
            <a:ext cx="3149600" cy="4038600"/>
          </a:xfrm>
          <a:prstGeom prst="rect">
            <a:avLst/>
          </a:prstGeom>
        </p:spPr>
      </p:pic>
      <p:sp>
        <p:nvSpPr>
          <p:cNvPr id="6" name="TextBox 5"/>
          <p:cNvSpPr txBox="1"/>
          <p:nvPr/>
        </p:nvSpPr>
        <p:spPr>
          <a:xfrm>
            <a:off x="5781903" y="4347315"/>
            <a:ext cx="3228419" cy="2246769"/>
          </a:xfrm>
          <a:prstGeom prst="rect">
            <a:avLst/>
          </a:prstGeom>
          <a:noFill/>
        </p:spPr>
        <p:txBody>
          <a:bodyPr wrap="square" rtlCol="0">
            <a:spAutoFit/>
          </a:bodyPr>
          <a:lstStyle/>
          <a:p>
            <a:r>
              <a:rPr lang="en-US" sz="2000" dirty="0" smtClean="0">
                <a:solidFill>
                  <a:srgbClr val="FFFFFF"/>
                </a:solidFill>
              </a:rPr>
              <a:t>“</a:t>
            </a:r>
            <a:r>
              <a:rPr lang="en-US" sz="2000" dirty="0">
                <a:solidFill>
                  <a:srgbClr val="FFFFFF"/>
                </a:solidFill>
              </a:rPr>
              <a:t>Dissent is the highest form of patriotism.” </a:t>
            </a:r>
            <a:endParaRPr lang="en-US" sz="2000" dirty="0" smtClean="0">
              <a:solidFill>
                <a:srgbClr val="FFFFFF"/>
              </a:solidFill>
            </a:endParaRPr>
          </a:p>
          <a:p>
            <a:endParaRPr lang="en-US" sz="2000" dirty="0" smtClean="0">
              <a:solidFill>
                <a:srgbClr val="FFFFFF"/>
              </a:solidFill>
            </a:endParaRPr>
          </a:p>
          <a:p>
            <a:r>
              <a:rPr lang="en-US" sz="2000" dirty="0">
                <a:solidFill>
                  <a:srgbClr val="FFFFFF"/>
                </a:solidFill>
              </a:rPr>
              <a:t>“All tyranny needs to gain a foothold is for people of good conscience to remain silent. ” </a:t>
            </a:r>
            <a:endParaRPr lang="en-US" sz="2000" i="1" dirty="0">
              <a:solidFill>
                <a:srgbClr val="FFFFFF"/>
              </a:solidFill>
            </a:endParaRPr>
          </a:p>
        </p:txBody>
      </p:sp>
    </p:spTree>
    <p:extLst>
      <p:ext uri="{BB962C8B-B14F-4D97-AF65-F5344CB8AC3E}">
        <p14:creationId xmlns:p14="http://schemas.microsoft.com/office/powerpoint/2010/main" val="26674521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95300"/>
            <a:ext cx="9144000" cy="5858691"/>
          </a:xfrm>
          <a:prstGeom prst="rect">
            <a:avLst/>
          </a:prstGeom>
        </p:spPr>
      </p:pic>
    </p:spTree>
    <p:extLst>
      <p:ext uri="{BB962C8B-B14F-4D97-AF65-F5344CB8AC3E}">
        <p14:creationId xmlns:p14="http://schemas.microsoft.com/office/powerpoint/2010/main" val="41495301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defRPr/>
            </a:pPr>
            <a:r>
              <a:rPr lang="en-US" dirty="0" smtClean="0"/>
              <a:t>“ Loyalists, with their brats and wives, </a:t>
            </a:r>
          </a:p>
          <a:p>
            <a:pPr algn="ctr">
              <a:buNone/>
              <a:defRPr/>
            </a:pPr>
            <a:r>
              <a:rPr lang="en-US" smtClean="0"/>
              <a:t>Should flee to </a:t>
            </a:r>
            <a:r>
              <a:rPr lang="en-US" dirty="0" smtClean="0"/>
              <a:t>save their wretched lives.”</a:t>
            </a:r>
          </a:p>
          <a:p>
            <a:endParaRPr lang="en-US" dirty="0"/>
          </a:p>
        </p:txBody>
      </p:sp>
      <p:sp>
        <p:nvSpPr>
          <p:cNvPr id="3" name="Title 2"/>
          <p:cNvSpPr>
            <a:spLocks noGrp="1"/>
          </p:cNvSpPr>
          <p:nvPr>
            <p:ph type="title"/>
          </p:nvPr>
        </p:nvSpPr>
        <p:spPr/>
        <p:txBody>
          <a:bodyPr/>
          <a:lstStyle/>
          <a:p>
            <a:r>
              <a:rPr lang="en-US" dirty="0" smtClean="0"/>
              <a:t>Targets for Anger</a:t>
            </a:r>
            <a:endParaRPr lang="en-US" dirty="0"/>
          </a:p>
        </p:txBody>
      </p:sp>
      <p:pic>
        <p:nvPicPr>
          <p:cNvPr id="4" name="Picture 5" descr="3081_loyalists_1020"/>
          <p:cNvPicPr>
            <a:picLocks noChangeAspect="1" noChangeArrowheads="1"/>
          </p:cNvPicPr>
          <p:nvPr/>
        </p:nvPicPr>
        <p:blipFill>
          <a:blip r:embed="rId2" cstate="print"/>
          <a:srcRect/>
          <a:stretch>
            <a:fillRect/>
          </a:stretch>
        </p:blipFill>
        <p:spPr bwMode="auto">
          <a:xfrm>
            <a:off x="1447800" y="2971800"/>
            <a:ext cx="6305550" cy="3009900"/>
          </a:xfrm>
          <a:prstGeom prst="rect">
            <a:avLst/>
          </a:prstGeom>
          <a:noFill/>
          <a:ln w="9525">
            <a:noFill/>
            <a:miter lim="800000"/>
            <a:headEnd/>
            <a:tailEnd/>
          </a:ln>
        </p:spPr>
      </p:pic>
    </p:spTree>
    <p:extLst>
      <p:ext uri="{BB962C8B-B14F-4D97-AF65-F5344CB8AC3E}">
        <p14:creationId xmlns:p14="http://schemas.microsoft.com/office/powerpoint/2010/main" val="1019108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of the Declaration of Independence</a:t>
            </a:r>
            <a:endParaRPr lang="en-US" dirty="0"/>
          </a:p>
        </p:txBody>
      </p:sp>
      <p:sp>
        <p:nvSpPr>
          <p:cNvPr id="3" name="Content Placeholder 2"/>
          <p:cNvSpPr>
            <a:spLocks noGrp="1"/>
          </p:cNvSpPr>
          <p:nvPr>
            <p:ph idx="1"/>
          </p:nvPr>
        </p:nvSpPr>
        <p:spPr>
          <a:xfrm>
            <a:off x="181438" y="2159761"/>
            <a:ext cx="8962562" cy="3267169"/>
          </a:xfrm>
        </p:spPr>
        <p:txBody>
          <a:bodyPr>
            <a:normAutofit lnSpcReduction="10000"/>
          </a:bodyPr>
          <a:lstStyle/>
          <a:p>
            <a:r>
              <a:rPr lang="en-US" dirty="0" smtClean="0">
                <a:hlinkClick r:id="rId2"/>
              </a:rPr>
              <a:t>http://www.youtube.com/watch?NR=1&amp;v=ETroXvRFoKY</a:t>
            </a:r>
            <a:endParaRPr lang="en-US" dirty="0" smtClean="0"/>
          </a:p>
          <a:p>
            <a:endParaRPr lang="en-US" dirty="0"/>
          </a:p>
          <a:p>
            <a:r>
              <a:rPr lang="en-US" dirty="0" smtClean="0">
                <a:solidFill>
                  <a:srgbClr val="FFFFFF"/>
                </a:solidFill>
              </a:rPr>
              <a:t>Read by celebrities such as Mel Gibson, Michael Douglas, Whoopi Goldberg, Edward Norton, </a:t>
            </a:r>
            <a:r>
              <a:rPr lang="en-US" dirty="0">
                <a:solidFill>
                  <a:srgbClr val="FFFFFF"/>
                </a:solidFill>
              </a:rPr>
              <a:t>Winona Ryder, </a:t>
            </a:r>
            <a:r>
              <a:rPr lang="en-US" dirty="0" smtClean="0">
                <a:solidFill>
                  <a:srgbClr val="FFFFFF"/>
                </a:solidFill>
              </a:rPr>
              <a:t>Renee </a:t>
            </a:r>
            <a:r>
              <a:rPr lang="en-US" dirty="0" err="1" smtClean="0">
                <a:solidFill>
                  <a:srgbClr val="FFFFFF"/>
                </a:solidFill>
              </a:rPr>
              <a:t>Zellweger</a:t>
            </a:r>
            <a:r>
              <a:rPr lang="en-US" dirty="0">
                <a:solidFill>
                  <a:srgbClr val="FFFFFF"/>
                </a:solidFill>
              </a:rPr>
              <a:t>, </a:t>
            </a:r>
            <a:r>
              <a:rPr lang="en-US" dirty="0" err="1" smtClean="0">
                <a:solidFill>
                  <a:srgbClr val="FFFFFF"/>
                </a:solidFill>
              </a:rPr>
              <a:t>Benicio</a:t>
            </a:r>
            <a:r>
              <a:rPr lang="en-US" dirty="0" smtClean="0">
                <a:solidFill>
                  <a:srgbClr val="FFFFFF"/>
                </a:solidFill>
              </a:rPr>
              <a:t> Del Toro</a:t>
            </a:r>
          </a:p>
          <a:p>
            <a:endParaRPr lang="en-US" dirty="0">
              <a:solidFill>
                <a:srgbClr val="FFFFFF"/>
              </a:solidFill>
            </a:endParaRPr>
          </a:p>
          <a:p>
            <a:r>
              <a:rPr lang="en-US" dirty="0" smtClean="0">
                <a:solidFill>
                  <a:srgbClr val="FFFFFF"/>
                </a:solidFill>
              </a:rPr>
              <a:t>Watch first 3 minutes</a:t>
            </a:r>
            <a:endParaRPr lang="en-US" dirty="0">
              <a:solidFill>
                <a:srgbClr val="FFFFFF"/>
              </a:solidFill>
            </a:endParaRPr>
          </a:p>
        </p:txBody>
      </p:sp>
    </p:spTree>
    <p:extLst>
      <p:ext uri="{BB962C8B-B14F-4D97-AF65-F5344CB8AC3E}">
        <p14:creationId xmlns:p14="http://schemas.microsoft.com/office/powerpoint/2010/main" val="12036130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“Break Up” letter</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a:xfrm>
            <a:off x="739775" y="1488142"/>
            <a:ext cx="7662864" cy="5213038"/>
          </a:xfrm>
        </p:spPr>
        <p:txBody>
          <a:bodyPr>
            <a:normAutofit lnSpcReduction="10000"/>
          </a:bodyPr>
          <a:lstStyle/>
          <a:p>
            <a:r>
              <a:rPr lang="en-CA" sz="2800" dirty="0">
                <a:solidFill>
                  <a:srgbClr val="FFFFFF"/>
                </a:solidFill>
              </a:rPr>
              <a:t>Pretend you are America and you are breaking up with </a:t>
            </a:r>
            <a:r>
              <a:rPr lang="en-CA" sz="2800" dirty="0" smtClean="0">
                <a:solidFill>
                  <a:srgbClr val="FFFFFF"/>
                </a:solidFill>
              </a:rPr>
              <a:t>Britain in a </a:t>
            </a:r>
            <a:r>
              <a:rPr lang="en-CA" sz="2800" dirty="0">
                <a:solidFill>
                  <a:srgbClr val="FFFFFF"/>
                </a:solidFill>
              </a:rPr>
              <a:t>letter. </a:t>
            </a:r>
            <a:endParaRPr lang="en-CA" sz="2800" dirty="0" smtClean="0">
              <a:solidFill>
                <a:srgbClr val="FFFFFF"/>
              </a:solidFill>
            </a:endParaRPr>
          </a:p>
          <a:p>
            <a:r>
              <a:rPr lang="en-CA" sz="2800" dirty="0" smtClean="0">
                <a:solidFill>
                  <a:srgbClr val="FFFFFF"/>
                </a:solidFill>
              </a:rPr>
              <a:t>Use specific historical data! Detail </a:t>
            </a:r>
            <a:r>
              <a:rPr lang="en-CA" sz="2800" dirty="0">
                <a:solidFill>
                  <a:srgbClr val="FFFFFF"/>
                </a:solidFill>
              </a:rPr>
              <a:t>what </a:t>
            </a:r>
            <a:r>
              <a:rPr lang="en-CA" sz="2800" dirty="0" smtClean="0">
                <a:solidFill>
                  <a:srgbClr val="FFFFFF"/>
                </a:solidFill>
              </a:rPr>
              <a:t>Britain has </a:t>
            </a:r>
            <a:r>
              <a:rPr lang="en-CA" sz="2800" dirty="0">
                <a:solidFill>
                  <a:srgbClr val="FFFFFF"/>
                </a:solidFill>
              </a:rPr>
              <a:t>done to you, what you don’t like about </a:t>
            </a:r>
            <a:r>
              <a:rPr lang="en-CA" sz="2800" dirty="0" smtClean="0">
                <a:solidFill>
                  <a:srgbClr val="FFFFFF"/>
                </a:solidFill>
              </a:rPr>
              <a:t>Britain’s actions </a:t>
            </a:r>
            <a:r>
              <a:rPr lang="en-CA" sz="2800" dirty="0">
                <a:solidFill>
                  <a:srgbClr val="FFFFFF"/>
                </a:solidFill>
              </a:rPr>
              <a:t>and what you want to do differently </a:t>
            </a:r>
            <a:r>
              <a:rPr lang="en-CA" sz="2800" dirty="0" smtClean="0">
                <a:solidFill>
                  <a:srgbClr val="FFFFFF"/>
                </a:solidFill>
              </a:rPr>
              <a:t>without Britain. Be creative!</a:t>
            </a:r>
            <a:r>
              <a:rPr lang="en-US" sz="2800" dirty="0" smtClean="0">
                <a:solidFill>
                  <a:srgbClr val="FFFFFF"/>
                </a:solidFill>
              </a:rPr>
              <a:t> </a:t>
            </a:r>
          </a:p>
          <a:p>
            <a:r>
              <a:rPr lang="en-US" sz="2800" dirty="0" smtClean="0">
                <a:solidFill>
                  <a:srgbClr val="FFFFFF"/>
                </a:solidFill>
              </a:rPr>
              <a:t>Before you begin writing, take the next 2 minutes to brainstorm ideas.</a:t>
            </a:r>
            <a:endParaRPr lang="en-US" sz="2800" dirty="0">
              <a:solidFill>
                <a:srgbClr val="FFFFFF"/>
              </a:solidFill>
            </a:endParaRPr>
          </a:p>
          <a:p>
            <a:pPr marL="0" indent="0">
              <a:buNone/>
            </a:pPr>
            <a:r>
              <a:rPr lang="en-US" sz="2800" u="sng" dirty="0" smtClean="0">
                <a:solidFill>
                  <a:srgbClr val="FFFFFF"/>
                </a:solidFill>
              </a:rPr>
              <a:t>Alternate assignment</a:t>
            </a:r>
            <a:r>
              <a:rPr lang="en-US" sz="2800" b="1" dirty="0" smtClean="0">
                <a:solidFill>
                  <a:srgbClr val="FFFFFF"/>
                </a:solidFill>
              </a:rPr>
              <a:t>: </a:t>
            </a:r>
            <a:r>
              <a:rPr lang="en-US" sz="2800" dirty="0" smtClean="0">
                <a:solidFill>
                  <a:srgbClr val="FFFFFF"/>
                </a:solidFill>
              </a:rPr>
              <a:t>Write as if you are Britain and you are responding to America’s breakup letter. </a:t>
            </a:r>
            <a:endParaRPr lang="en-US" sz="2800" dirty="0">
              <a:solidFill>
                <a:srgbClr val="FFFFFF"/>
              </a:solidFill>
            </a:endParaRPr>
          </a:p>
        </p:txBody>
      </p:sp>
    </p:spTree>
    <p:extLst>
      <p:ext uri="{BB962C8B-B14F-4D97-AF65-F5344CB8AC3E}">
        <p14:creationId xmlns:p14="http://schemas.microsoft.com/office/powerpoint/2010/main" val="3438174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012" y="2438115"/>
            <a:ext cx="6938963" cy="1582271"/>
          </a:xfrm>
        </p:spPr>
        <p:txBody>
          <a:bodyPr>
            <a:normAutofit fontScale="90000"/>
          </a:bodyPr>
          <a:lstStyle/>
          <a:p>
            <a:r>
              <a:rPr lang="en-US" dirty="0" smtClean="0"/>
              <a:t>The Battles of the American Revolution</a:t>
            </a:r>
            <a:endParaRPr lang="en-US" dirty="0"/>
          </a:p>
        </p:txBody>
      </p:sp>
    </p:spTree>
    <p:extLst>
      <p:ext uri="{BB962C8B-B14F-4D97-AF65-F5344CB8AC3E}">
        <p14:creationId xmlns:p14="http://schemas.microsoft.com/office/powerpoint/2010/main" val="1925426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Battle of </a:t>
            </a:r>
            <a:r>
              <a:rPr lang="en-US" dirty="0" smtClean="0"/>
              <a:t>Saratoga</a:t>
            </a:r>
            <a:endParaRPr lang="en-US" dirty="0"/>
          </a:p>
        </p:txBody>
      </p:sp>
      <p:sp>
        <p:nvSpPr>
          <p:cNvPr id="3" name="Content Placeholder 2"/>
          <p:cNvSpPr>
            <a:spLocks noGrp="1"/>
          </p:cNvSpPr>
          <p:nvPr>
            <p:ph idx="1"/>
          </p:nvPr>
        </p:nvSpPr>
        <p:spPr>
          <a:xfrm>
            <a:off x="344909" y="2084294"/>
            <a:ext cx="8450263" cy="4658067"/>
          </a:xfrm>
        </p:spPr>
        <p:txBody>
          <a:bodyPr>
            <a:normAutofit fontScale="92500" lnSpcReduction="20000"/>
          </a:bodyPr>
          <a:lstStyle/>
          <a:p>
            <a:pPr lvl="0"/>
            <a:r>
              <a:rPr lang="en-CA" dirty="0"/>
              <a:t>September 19 and October 7, </a:t>
            </a:r>
            <a:r>
              <a:rPr lang="en-CA" dirty="0" smtClean="0"/>
              <a:t>1777</a:t>
            </a:r>
          </a:p>
          <a:p>
            <a:r>
              <a:rPr lang="en-CA" dirty="0"/>
              <a:t>Saratoga is on the Hudson River in New York State</a:t>
            </a:r>
            <a:endParaRPr lang="en-US" dirty="0"/>
          </a:p>
          <a:p>
            <a:pPr lvl="0" hangingPunct="0"/>
            <a:r>
              <a:rPr lang="en-CA" dirty="0"/>
              <a:t>British (led by Burgoyne) had hoped that these battles would divide the colonies through the isolation of New England and that the British, through gaining control of the Hudson River, would break the American spirit and deter the French from coming to the aid of the Americans</a:t>
            </a:r>
            <a:endParaRPr lang="en-US" dirty="0"/>
          </a:p>
          <a:p>
            <a:pPr lvl="0" hangingPunct="0"/>
            <a:r>
              <a:rPr lang="en-CA" dirty="0"/>
              <a:t>However, the Battle of Freeman’s Farm caused a standoff between the Americans and the British, with Britain suffering twice the amount of casualties as the Americans. The standoff lasted over two weeks. This finally resulted in the Battle of Bemis Heights, which was an American victory and caused General Burgoyne to retreat to Saratoga. </a:t>
            </a:r>
            <a:endParaRPr lang="en-US" dirty="0"/>
          </a:p>
          <a:p>
            <a:pPr lvl="0" hangingPunct="0"/>
            <a:r>
              <a:rPr lang="en-CA" dirty="0"/>
              <a:t>The Americans surrounded Saratoga and forced the surrender of Burgoyne’s forces.</a:t>
            </a:r>
            <a:endParaRPr lang="en-US" dirty="0"/>
          </a:p>
          <a:p>
            <a:pPr lvl="0"/>
            <a:endParaRPr lang="en-US" dirty="0"/>
          </a:p>
          <a:p>
            <a:endParaRPr lang="en-US" dirty="0"/>
          </a:p>
        </p:txBody>
      </p:sp>
    </p:spTree>
    <p:extLst>
      <p:ext uri="{BB962C8B-B14F-4D97-AF65-F5344CB8AC3E}">
        <p14:creationId xmlns:p14="http://schemas.microsoft.com/office/powerpoint/2010/main" val="3873850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31" y="332326"/>
            <a:ext cx="8418907" cy="1371600"/>
          </a:xfrm>
        </p:spPr>
        <p:txBody>
          <a:bodyPr>
            <a:noAutofit/>
          </a:bodyPr>
          <a:lstStyle/>
          <a:p>
            <a:r>
              <a:rPr lang="en-CA" sz="3200" dirty="0" smtClean="0">
                <a:ea typeface="ＭＳ Ｐゴシック" charset="0"/>
                <a:cs typeface="ＭＳ Ｐゴシック" charset="0"/>
              </a:rPr>
              <a:t>Why </a:t>
            </a:r>
            <a:r>
              <a:rPr lang="en-CA" sz="3200" dirty="0">
                <a:ea typeface="ＭＳ Ｐゴシック" charset="0"/>
                <a:cs typeface="ＭＳ Ｐゴシック" charset="0"/>
              </a:rPr>
              <a:t>would the defeat of the British at Saratoga be so important to the outcome of the war?</a:t>
            </a:r>
            <a:endParaRPr lang="en-US" sz="3200" dirty="0"/>
          </a:p>
        </p:txBody>
      </p:sp>
      <p:sp>
        <p:nvSpPr>
          <p:cNvPr id="3" name="Content Placeholder 2"/>
          <p:cNvSpPr>
            <a:spLocks noGrp="1"/>
          </p:cNvSpPr>
          <p:nvPr>
            <p:ph idx="1"/>
          </p:nvPr>
        </p:nvSpPr>
        <p:spPr>
          <a:xfrm>
            <a:off x="329231" y="1942041"/>
            <a:ext cx="8607040" cy="4773706"/>
          </a:xfrm>
        </p:spPr>
        <p:txBody>
          <a:bodyPr>
            <a:noAutofit/>
          </a:bodyPr>
          <a:lstStyle/>
          <a:p>
            <a:pPr>
              <a:lnSpc>
                <a:spcPct val="90000"/>
              </a:lnSpc>
            </a:pPr>
            <a:r>
              <a:rPr lang="en-CA" sz="2600" dirty="0">
                <a:latin typeface="+mj-lt"/>
                <a:ea typeface="ＭＳ Ｐゴシック" charset="0"/>
                <a:cs typeface="ＭＳ Ｐゴシック" charset="0"/>
              </a:rPr>
              <a:t>It was a major turning point in the war because it led to an alliance between the United States and France. </a:t>
            </a:r>
            <a:r>
              <a:rPr lang="en-US" sz="2600" dirty="0">
                <a:latin typeface="+mj-lt"/>
                <a:ea typeface="ＭＳ Ｐゴシック" charset="0"/>
                <a:cs typeface="ＭＳ Ｐゴシック" charset="0"/>
              </a:rPr>
              <a:t>Holland and Spain </a:t>
            </a:r>
            <a:r>
              <a:rPr lang="en-US" sz="2600" dirty="0" smtClean="0">
                <a:latin typeface="+mj-lt"/>
                <a:ea typeface="ＭＳ Ｐゴシック" charset="0"/>
                <a:cs typeface="ＭＳ Ｐゴシック" charset="0"/>
              </a:rPr>
              <a:t>also joined France.</a:t>
            </a:r>
            <a:br>
              <a:rPr lang="en-US" sz="2600" dirty="0" smtClean="0">
                <a:latin typeface="+mj-lt"/>
                <a:ea typeface="ＭＳ Ｐゴシック" charset="0"/>
                <a:cs typeface="ＭＳ Ｐゴシック" charset="0"/>
              </a:rPr>
            </a:br>
            <a:r>
              <a:rPr lang="en-US" sz="2600" dirty="0" smtClean="0">
                <a:latin typeface="+mj-lt"/>
                <a:ea typeface="ＭＳ Ｐゴシック" charset="0"/>
                <a:cs typeface="ＭＳ Ｐゴシック" charset="0"/>
              </a:rPr>
              <a:t>- </a:t>
            </a:r>
            <a:r>
              <a:rPr lang="en-US" sz="2600" b="1" dirty="0">
                <a:latin typeface="+mj-lt"/>
                <a:ea typeface="ＭＳ Ｐゴシック" charset="0"/>
                <a:cs typeface="ＭＳ Ｐゴシック" charset="0"/>
              </a:rPr>
              <a:t>France</a:t>
            </a:r>
            <a:r>
              <a:rPr lang="en-US" sz="2600" dirty="0">
                <a:latin typeface="+mj-lt"/>
                <a:ea typeface="ＭＳ Ｐゴシック" charset="0"/>
                <a:cs typeface="ＭＳ Ｐゴシック" charset="0"/>
              </a:rPr>
              <a:t> </a:t>
            </a:r>
            <a:r>
              <a:rPr lang="en-US" sz="2600" dirty="0" smtClean="0">
                <a:latin typeface="+mj-lt"/>
                <a:ea typeface="ＭＳ Ｐゴシック" charset="0"/>
                <a:cs typeface="ＭＳ Ｐゴシック" charset="0"/>
              </a:rPr>
              <a:t>wanted </a:t>
            </a:r>
            <a:r>
              <a:rPr lang="en-US" sz="2600" dirty="0">
                <a:latin typeface="+mj-lt"/>
                <a:ea typeface="ＭＳ Ｐゴシック" charset="0"/>
                <a:cs typeface="ＭＳ Ｐゴシック" charset="0"/>
              </a:rPr>
              <a:t>to weaken Britain in </a:t>
            </a:r>
            <a:r>
              <a:rPr lang="en-US" sz="2600" dirty="0" smtClean="0">
                <a:latin typeface="+mj-lt"/>
                <a:ea typeface="ＭＳ Ｐゴシック" charset="0"/>
                <a:cs typeface="ＭＳ Ｐゴシック" charset="0"/>
              </a:rPr>
              <a:t>Europe</a:t>
            </a:r>
            <a:r>
              <a:rPr lang="en-US" sz="2600" dirty="0">
                <a:latin typeface="+mj-lt"/>
                <a:ea typeface="ＭＳ Ｐゴシック" charset="0"/>
                <a:cs typeface="ＭＳ Ｐゴシック" charset="0"/>
              </a:rPr>
              <a:t> </a:t>
            </a:r>
            <a:r>
              <a:rPr lang="en-US" sz="2600" dirty="0" smtClean="0">
                <a:latin typeface="+mj-lt"/>
                <a:ea typeface="ＭＳ Ｐゴシック" charset="0"/>
                <a:cs typeface="ＭＳ Ｐゴシック" charset="0"/>
              </a:rPr>
              <a:t>and had also </a:t>
            </a:r>
            <a:r>
              <a:rPr lang="en-US" sz="2600" dirty="0">
                <a:latin typeface="+mj-lt"/>
                <a:ea typeface="ＭＳ Ｐゴシック" charset="0"/>
                <a:cs typeface="ＭＳ Ｐゴシック" charset="0"/>
              </a:rPr>
              <a:t>hoped to regain some of the land it had lost in the </a:t>
            </a:r>
            <a:r>
              <a:rPr lang="en-US" sz="2600" dirty="0" smtClean="0">
                <a:latin typeface="+mj-lt"/>
                <a:ea typeface="ＭＳ Ｐゴシック" charset="0"/>
                <a:cs typeface="ＭＳ Ｐゴシック" charset="0"/>
              </a:rPr>
              <a:t>Seven Years War</a:t>
            </a:r>
            <a:br>
              <a:rPr lang="en-US" sz="2600" dirty="0" smtClean="0">
                <a:latin typeface="+mj-lt"/>
                <a:ea typeface="ＭＳ Ｐゴシック" charset="0"/>
                <a:cs typeface="ＭＳ Ｐゴシック" charset="0"/>
              </a:rPr>
            </a:br>
            <a:r>
              <a:rPr lang="en-US" sz="2600" dirty="0" smtClean="0">
                <a:latin typeface="+mj-lt"/>
                <a:ea typeface="ＭＳ Ｐゴシック" charset="0"/>
                <a:cs typeface="ＭＳ Ｐゴシック" charset="0"/>
              </a:rPr>
              <a:t>- </a:t>
            </a:r>
            <a:r>
              <a:rPr lang="en-US" sz="2600" b="1" dirty="0" smtClean="0">
                <a:latin typeface="+mj-lt"/>
                <a:ea typeface="ＭＳ Ｐゴシック" charset="0"/>
                <a:cs typeface="ＭＳ Ｐゴシック" charset="0"/>
              </a:rPr>
              <a:t>Spain</a:t>
            </a:r>
            <a:r>
              <a:rPr lang="en-US" sz="2600" dirty="0" smtClean="0">
                <a:latin typeface="+mj-lt"/>
                <a:ea typeface="ＭＳ Ｐゴシック" charset="0"/>
                <a:cs typeface="ＭＳ Ｐゴシック" charset="0"/>
              </a:rPr>
              <a:t> </a:t>
            </a:r>
            <a:r>
              <a:rPr lang="en-US" sz="2600" dirty="0">
                <a:latin typeface="+mj-lt"/>
                <a:ea typeface="ＭＳ Ｐゴシック" charset="0"/>
                <a:cs typeface="ＭＳ Ｐゴシック" charset="0"/>
              </a:rPr>
              <a:t>joined in to protect and regain territory in </a:t>
            </a:r>
            <a:r>
              <a:rPr lang="en-US" sz="2600" dirty="0" smtClean="0">
                <a:latin typeface="+mj-lt"/>
                <a:ea typeface="ＭＳ Ｐゴシック" charset="0"/>
                <a:cs typeface="ＭＳ Ｐゴシック" charset="0"/>
              </a:rPr>
              <a:t>America</a:t>
            </a:r>
            <a:r>
              <a:rPr lang="en-US" sz="2600" dirty="0">
                <a:latin typeface="+mj-lt"/>
                <a:ea typeface="ＭＳ Ｐゴシック" charset="0"/>
                <a:cs typeface="ＭＳ Ｐゴシック" charset="0"/>
              </a:rPr>
              <a:t/>
            </a:r>
            <a:br>
              <a:rPr lang="en-US" sz="2600" dirty="0">
                <a:latin typeface="+mj-lt"/>
                <a:ea typeface="ＭＳ Ｐゴシック" charset="0"/>
                <a:cs typeface="ＭＳ Ｐゴシック" charset="0"/>
              </a:rPr>
            </a:br>
            <a:r>
              <a:rPr lang="en-US" sz="2600" dirty="0" smtClean="0">
                <a:latin typeface="+mj-lt"/>
                <a:ea typeface="ＭＳ Ｐゴシック" charset="0"/>
                <a:cs typeface="ＭＳ Ｐゴシック" charset="0"/>
              </a:rPr>
              <a:t>- </a:t>
            </a:r>
            <a:r>
              <a:rPr lang="en-US" sz="2600" b="1" dirty="0" smtClean="0">
                <a:latin typeface="+mj-lt"/>
                <a:ea typeface="ＭＳ Ｐゴシック" charset="0"/>
                <a:cs typeface="ＭＳ Ｐゴシック" charset="0"/>
              </a:rPr>
              <a:t>Holland</a:t>
            </a:r>
            <a:r>
              <a:rPr lang="en-US" sz="2600" dirty="0" smtClean="0">
                <a:latin typeface="+mj-lt"/>
                <a:ea typeface="ＭＳ Ｐゴシック" charset="0"/>
                <a:cs typeface="ＭＳ Ｐゴシック" charset="0"/>
              </a:rPr>
              <a:t> </a:t>
            </a:r>
            <a:r>
              <a:rPr lang="en-US" sz="2600" dirty="0">
                <a:latin typeface="+mj-lt"/>
                <a:ea typeface="ＭＳ Ｐゴシック" charset="0"/>
                <a:cs typeface="ＭＳ Ｐゴシック" charset="0"/>
              </a:rPr>
              <a:t>had trade grievances with </a:t>
            </a:r>
            <a:r>
              <a:rPr lang="en-US" sz="2600" dirty="0" smtClean="0">
                <a:latin typeface="+mj-lt"/>
                <a:ea typeface="ＭＳ Ｐゴシック" charset="0"/>
                <a:cs typeface="ＭＳ Ｐゴシック" charset="0"/>
              </a:rPr>
              <a:t>Britain.</a:t>
            </a:r>
          </a:p>
          <a:p>
            <a:pPr>
              <a:lnSpc>
                <a:spcPct val="90000"/>
              </a:lnSpc>
            </a:pPr>
            <a:r>
              <a:rPr lang="en-CA" sz="2600" dirty="0" smtClean="0">
                <a:latin typeface="+mj-lt"/>
                <a:ea typeface="ＭＳ Ｐゴシック" charset="0"/>
                <a:cs typeface="ＭＳ Ｐゴシック" charset="0"/>
              </a:rPr>
              <a:t>Benjamin </a:t>
            </a:r>
            <a:r>
              <a:rPr lang="en-CA" sz="2600" dirty="0">
                <a:latin typeface="+mj-lt"/>
                <a:ea typeface="ＭＳ Ｐゴシック" charset="0"/>
                <a:cs typeface="ＭＳ Ｐゴシック" charset="0"/>
              </a:rPr>
              <a:t>Franklin had gone to France in 1777 to secure their formal recognition </a:t>
            </a:r>
            <a:r>
              <a:rPr lang="en-CA" sz="2600" dirty="0" smtClean="0">
                <a:latin typeface="+mj-lt"/>
                <a:ea typeface="ＭＳ Ｐゴシック" charset="0"/>
                <a:cs typeface="ＭＳ Ｐゴシック" charset="0"/>
              </a:rPr>
              <a:t>of </a:t>
            </a:r>
            <a:r>
              <a:rPr lang="en-CA" sz="2600" dirty="0">
                <a:latin typeface="+mj-lt"/>
                <a:ea typeface="ＭＳ Ｐゴシック" charset="0"/>
                <a:cs typeface="ＭＳ Ｐゴシック" charset="0"/>
              </a:rPr>
              <a:t>the United States. The news of the British defeat at Saratoga was instrumental in obtaining French recognition. </a:t>
            </a:r>
          </a:p>
        </p:txBody>
      </p:sp>
    </p:spTree>
    <p:extLst>
      <p:ext uri="{BB962C8B-B14F-4D97-AF65-F5344CB8AC3E}">
        <p14:creationId xmlns:p14="http://schemas.microsoft.com/office/powerpoint/2010/main" val="2274935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was French support so important?</a:t>
            </a:r>
            <a:endParaRPr lang="en-US" dirty="0"/>
          </a:p>
        </p:txBody>
      </p:sp>
      <p:sp>
        <p:nvSpPr>
          <p:cNvPr id="3" name="Content Placeholder 2"/>
          <p:cNvSpPr>
            <a:spLocks noGrp="1"/>
          </p:cNvSpPr>
          <p:nvPr>
            <p:ph idx="1"/>
          </p:nvPr>
        </p:nvSpPr>
        <p:spPr>
          <a:xfrm>
            <a:off x="423297" y="2084294"/>
            <a:ext cx="8324842" cy="4391508"/>
          </a:xfrm>
        </p:spPr>
        <p:txBody>
          <a:bodyPr>
            <a:normAutofit/>
          </a:bodyPr>
          <a:lstStyle/>
          <a:p>
            <a:r>
              <a:rPr lang="en-CA" sz="2400" dirty="0">
                <a:latin typeface="+mj-lt"/>
                <a:ea typeface="ＭＳ Ｐゴシック" charset="0"/>
                <a:cs typeface="ＭＳ Ｐゴシック" charset="0"/>
              </a:rPr>
              <a:t>France’s intervention was crucial to the eventual American victory. </a:t>
            </a:r>
            <a:endParaRPr lang="en-CA" sz="2400" dirty="0" smtClean="0">
              <a:latin typeface="+mj-lt"/>
              <a:ea typeface="ＭＳ Ｐゴシック" charset="0"/>
              <a:cs typeface="ＭＳ Ｐゴシック" charset="0"/>
            </a:endParaRPr>
          </a:p>
          <a:p>
            <a:r>
              <a:rPr lang="en-CA" sz="2400" dirty="0" smtClean="0">
                <a:latin typeface="+mj-lt"/>
                <a:ea typeface="ＭＳ Ｐゴシック" charset="0"/>
                <a:cs typeface="ＭＳ Ｐゴシック" charset="0"/>
              </a:rPr>
              <a:t>France </a:t>
            </a:r>
            <a:r>
              <a:rPr lang="en-CA" sz="2400" dirty="0">
                <a:latin typeface="+mj-lt"/>
                <a:ea typeface="ＭＳ Ｐゴシック" charset="0"/>
                <a:cs typeface="ＭＳ Ｐゴシック" charset="0"/>
              </a:rPr>
              <a:t>had supplied the emerging nation with most of its money and munitions. </a:t>
            </a:r>
            <a:endParaRPr lang="en-CA" sz="2400" dirty="0" smtClean="0">
              <a:latin typeface="+mj-lt"/>
              <a:ea typeface="ＭＳ Ｐゴシック" charset="0"/>
              <a:cs typeface="ＭＳ Ｐゴシック" charset="0"/>
            </a:endParaRPr>
          </a:p>
          <a:p>
            <a:r>
              <a:rPr lang="en-CA" sz="2400" dirty="0" smtClean="0">
                <a:latin typeface="+mj-lt"/>
                <a:ea typeface="ＭＳ Ｐゴシック" charset="0"/>
                <a:cs typeface="ＭＳ Ｐゴシック" charset="0"/>
              </a:rPr>
              <a:t>90</a:t>
            </a:r>
            <a:r>
              <a:rPr lang="en-CA" sz="2400" dirty="0">
                <a:latin typeface="+mj-lt"/>
                <a:ea typeface="ＭＳ Ｐゴシック" charset="0"/>
                <a:cs typeface="ＭＳ Ｐゴシック" charset="0"/>
              </a:rPr>
              <a:t>% of the arms used by Americans at Saratoga were of French origin.</a:t>
            </a:r>
            <a:r>
              <a:rPr lang="en-US" sz="2400" dirty="0">
                <a:latin typeface="+mj-lt"/>
                <a:ea typeface="ＭＳ Ｐゴシック" charset="0"/>
                <a:cs typeface="ＭＳ Ｐゴシック" charset="0"/>
              </a:rPr>
              <a:t> </a:t>
            </a:r>
            <a:endParaRPr lang="en-US" sz="2400" dirty="0" smtClean="0">
              <a:latin typeface="+mj-lt"/>
              <a:ea typeface="ＭＳ Ｐゴシック" charset="0"/>
              <a:cs typeface="ＭＳ Ｐゴシック" charset="0"/>
            </a:endParaRPr>
          </a:p>
          <a:p>
            <a:r>
              <a:rPr lang="en-US" sz="2400" dirty="0" smtClean="0">
                <a:latin typeface="+mj-lt"/>
                <a:ea typeface="ＭＳ Ｐゴシック" charset="0"/>
                <a:cs typeface="ＭＳ Ｐゴシック" charset="0"/>
              </a:rPr>
              <a:t>The </a:t>
            </a:r>
            <a:r>
              <a:rPr lang="en-US" sz="2400" dirty="0">
                <a:latin typeface="+mj-lt"/>
                <a:ea typeface="ＭＳ Ｐゴシック" charset="0"/>
                <a:cs typeface="ＭＳ Ｐゴシック" charset="0"/>
              </a:rPr>
              <a:t>help of the French Navy and of a French expeditionary force of 6,000 men enabled George Washington</a:t>
            </a:r>
            <a:r>
              <a:rPr lang="ja-JP" altLang="en-US" sz="2400" dirty="0">
                <a:latin typeface="+mj-lt"/>
                <a:ea typeface="ＭＳ Ｐゴシック" charset="0"/>
                <a:cs typeface="ＭＳ Ｐゴシック" charset="0"/>
              </a:rPr>
              <a:t>’</a:t>
            </a:r>
            <a:r>
              <a:rPr lang="en-US" altLang="ja-JP" sz="2400" dirty="0">
                <a:latin typeface="+mj-lt"/>
                <a:ea typeface="ＭＳ Ｐゴシック" charset="0"/>
                <a:cs typeface="ＭＳ Ｐゴシック" charset="0"/>
              </a:rPr>
              <a:t>s forces to win several victories.</a:t>
            </a:r>
            <a:endParaRPr lang="en-CA" sz="2400" dirty="0">
              <a:latin typeface="+mj-lt"/>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230530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Yorktown</a:t>
            </a:r>
          </a:p>
        </p:txBody>
      </p:sp>
      <p:sp>
        <p:nvSpPr>
          <p:cNvPr id="3" name="Content Placeholder 2"/>
          <p:cNvSpPr>
            <a:spLocks noGrp="1"/>
          </p:cNvSpPr>
          <p:nvPr>
            <p:ph idx="1"/>
          </p:nvPr>
        </p:nvSpPr>
        <p:spPr>
          <a:xfrm>
            <a:off x="344909" y="2084294"/>
            <a:ext cx="8465941" cy="4407188"/>
          </a:xfrm>
        </p:spPr>
        <p:txBody>
          <a:bodyPr>
            <a:noAutofit/>
          </a:bodyPr>
          <a:lstStyle/>
          <a:p>
            <a:pPr marL="0" lvl="0" indent="0" algn="ctr" hangingPunct="0">
              <a:buNone/>
            </a:pPr>
            <a:r>
              <a:rPr lang="en-US" sz="2300" b="1" dirty="0" smtClean="0">
                <a:latin typeface="+mj-lt"/>
              </a:rPr>
              <a:t>Americans</a:t>
            </a:r>
            <a:r>
              <a:rPr lang="en-US" sz="2300" dirty="0" smtClean="0">
                <a:latin typeface="+mj-lt"/>
              </a:rPr>
              <a:t> (led by George Washington) and the </a:t>
            </a:r>
            <a:r>
              <a:rPr lang="en-US" sz="2300" b="1" dirty="0" smtClean="0">
                <a:latin typeface="+mj-lt"/>
              </a:rPr>
              <a:t>French</a:t>
            </a:r>
            <a:r>
              <a:rPr lang="en-US" sz="2300" dirty="0" smtClean="0">
                <a:latin typeface="+mj-lt"/>
              </a:rPr>
              <a:t> (led by General Comte de Rochambeau) </a:t>
            </a:r>
            <a:br>
              <a:rPr lang="en-US" sz="2300" dirty="0" smtClean="0">
                <a:latin typeface="+mj-lt"/>
              </a:rPr>
            </a:br>
            <a:r>
              <a:rPr lang="en-US" sz="2300" dirty="0" smtClean="0">
                <a:latin typeface="+mj-lt"/>
              </a:rPr>
              <a:t>vs. </a:t>
            </a:r>
            <a:r>
              <a:rPr lang="en-US" sz="2300" b="1" dirty="0" smtClean="0">
                <a:latin typeface="+mj-lt"/>
              </a:rPr>
              <a:t>British</a:t>
            </a:r>
            <a:r>
              <a:rPr lang="en-US" sz="2300" dirty="0" smtClean="0">
                <a:latin typeface="+mj-lt"/>
              </a:rPr>
              <a:t> (led by General Lord Cornwallis)</a:t>
            </a:r>
          </a:p>
          <a:p>
            <a:pPr lvl="0" hangingPunct="0"/>
            <a:r>
              <a:rPr lang="en-US" sz="2300" dirty="0" smtClean="0">
                <a:latin typeface="+mj-lt"/>
              </a:rPr>
              <a:t>Last </a:t>
            </a:r>
            <a:r>
              <a:rPr lang="en-US" sz="2300" dirty="0">
                <a:latin typeface="+mj-lt"/>
              </a:rPr>
              <a:t>major battle of the American Revolution</a:t>
            </a:r>
          </a:p>
          <a:p>
            <a:pPr lvl="0" hangingPunct="0"/>
            <a:r>
              <a:rPr lang="en-US" sz="2300" dirty="0" smtClean="0">
                <a:latin typeface="+mj-lt"/>
              </a:rPr>
              <a:t>In September 1781, </a:t>
            </a:r>
            <a:r>
              <a:rPr lang="en-US" sz="2300" dirty="0">
                <a:latin typeface="+mj-lt"/>
              </a:rPr>
              <a:t>the French forces defeated the British Fleet that was supposed to relieve Cornwallis and through this, the French gained control of the </a:t>
            </a:r>
            <a:r>
              <a:rPr lang="en-US" sz="2300" dirty="0" smtClean="0">
                <a:latin typeface="+mj-lt"/>
              </a:rPr>
              <a:t>sea. This trapped Cornwallis between </a:t>
            </a:r>
            <a:r>
              <a:rPr lang="en-CA" sz="2300" dirty="0">
                <a:latin typeface="+mj-lt"/>
                <a:ea typeface="ＭＳ Ｐゴシック" charset="0"/>
                <a:cs typeface="ＭＳ Ｐゴシック" charset="0"/>
              </a:rPr>
              <a:t>American/French forces and the </a:t>
            </a:r>
            <a:r>
              <a:rPr lang="en-CA" sz="2300" dirty="0" smtClean="0">
                <a:latin typeface="+mj-lt"/>
                <a:ea typeface="ＭＳ Ｐゴシック" charset="0"/>
                <a:cs typeface="ＭＳ Ｐゴシック" charset="0"/>
              </a:rPr>
              <a:t>sea. It </a:t>
            </a:r>
            <a:r>
              <a:rPr lang="en-US" sz="2300" dirty="0" smtClean="0">
                <a:latin typeface="+mj-lt"/>
              </a:rPr>
              <a:t>removed </a:t>
            </a:r>
            <a:r>
              <a:rPr lang="en-US" sz="2300" dirty="0">
                <a:latin typeface="+mj-lt"/>
              </a:rPr>
              <a:t>the possibility of Cornwallis </a:t>
            </a:r>
            <a:r>
              <a:rPr lang="en-US" sz="2300" dirty="0" smtClean="0">
                <a:latin typeface="+mj-lt"/>
              </a:rPr>
              <a:t>escaping or British reinforcements coming in. </a:t>
            </a:r>
            <a:r>
              <a:rPr lang="en-CA" sz="2300" dirty="0" smtClean="0">
                <a:latin typeface="+mj-lt"/>
                <a:ea typeface="ＭＳ Ｐゴシック" charset="0"/>
                <a:cs typeface="ＭＳ Ｐゴシック" charset="0"/>
              </a:rPr>
              <a:t>The </a:t>
            </a:r>
            <a:r>
              <a:rPr lang="en-CA" sz="2300" dirty="0">
                <a:latin typeface="+mj-lt"/>
                <a:ea typeface="ＭＳ Ｐゴシック" charset="0"/>
                <a:cs typeface="ＭＳ Ｐゴシック" charset="0"/>
              </a:rPr>
              <a:t>French navy had prevented the British from being resupplied and reinforced</a:t>
            </a:r>
            <a:r>
              <a:rPr lang="en-CA" sz="2300" dirty="0" smtClean="0">
                <a:latin typeface="+mj-lt"/>
                <a:ea typeface="ＭＳ Ｐゴシック" charset="0"/>
                <a:cs typeface="ＭＳ Ｐゴシック" charset="0"/>
              </a:rPr>
              <a:t>.</a:t>
            </a:r>
            <a:endParaRPr lang="en-US" sz="2300" dirty="0">
              <a:latin typeface="+mj-lt"/>
            </a:endParaRPr>
          </a:p>
        </p:txBody>
      </p:sp>
    </p:spTree>
    <p:extLst>
      <p:ext uri="{BB962C8B-B14F-4D97-AF65-F5344CB8AC3E}">
        <p14:creationId xmlns:p14="http://schemas.microsoft.com/office/powerpoint/2010/main" val="1111980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Yorktown</a:t>
            </a:r>
            <a:endParaRPr lang="en-US" dirty="0"/>
          </a:p>
        </p:txBody>
      </p:sp>
      <p:sp>
        <p:nvSpPr>
          <p:cNvPr id="3" name="Content Placeholder 2"/>
          <p:cNvSpPr>
            <a:spLocks noGrp="1"/>
          </p:cNvSpPr>
          <p:nvPr>
            <p:ph idx="1"/>
          </p:nvPr>
        </p:nvSpPr>
        <p:spPr>
          <a:xfrm>
            <a:off x="360586" y="2084294"/>
            <a:ext cx="8434586" cy="4485588"/>
          </a:xfrm>
        </p:spPr>
        <p:txBody>
          <a:bodyPr>
            <a:normAutofit/>
          </a:bodyPr>
          <a:lstStyle/>
          <a:p>
            <a:pPr lvl="0">
              <a:lnSpc>
                <a:spcPct val="90000"/>
              </a:lnSpc>
            </a:pPr>
            <a:r>
              <a:rPr lang="en-US" sz="2400" dirty="0">
                <a:latin typeface="+mj-lt"/>
              </a:rPr>
              <a:t>Cornwallis had control over Yorktown and Gloucester.</a:t>
            </a:r>
          </a:p>
          <a:p>
            <a:pPr lvl="0" hangingPunct="0"/>
            <a:r>
              <a:rPr lang="en-US" sz="2400" dirty="0" smtClean="0">
                <a:latin typeface="+mj-lt"/>
              </a:rPr>
              <a:t>With </a:t>
            </a:r>
            <a:r>
              <a:rPr lang="en-US" sz="2400" dirty="0">
                <a:latin typeface="+mj-lt"/>
              </a:rPr>
              <a:t>Cornwallis contained in Yorktown, the American and French forces surrounded the British army with American on one side and French on the other (essentially forming a semi-circle around them) </a:t>
            </a:r>
          </a:p>
          <a:p>
            <a:pPr hangingPunct="0"/>
            <a:r>
              <a:rPr lang="en-US" sz="2400" dirty="0">
                <a:latin typeface="+mj-lt"/>
              </a:rPr>
              <a:t>Cornwallis </a:t>
            </a:r>
            <a:r>
              <a:rPr lang="en-US" sz="2400" dirty="0" smtClean="0">
                <a:latin typeface="+mj-lt"/>
              </a:rPr>
              <a:t>was forced to surrender </a:t>
            </a:r>
            <a:r>
              <a:rPr lang="en-US" sz="2400" dirty="0">
                <a:latin typeface="+mj-lt"/>
              </a:rPr>
              <a:t>October 19th, 1781</a:t>
            </a:r>
            <a:r>
              <a:rPr lang="en-US" sz="2400" dirty="0" smtClean="0">
                <a:latin typeface="+mj-lt"/>
              </a:rPr>
              <a:t>. However, he would not do it himself. </a:t>
            </a:r>
            <a:r>
              <a:rPr lang="en-CA" sz="2400" dirty="0" smtClean="0">
                <a:latin typeface="+mj-lt"/>
                <a:ea typeface="ＭＳ Ｐゴシック" charset="0"/>
                <a:cs typeface="ＭＳ Ｐゴシック" charset="0"/>
              </a:rPr>
              <a:t>He cited that he was ill and sent </a:t>
            </a:r>
            <a:r>
              <a:rPr lang="en-CA" sz="2400" dirty="0">
                <a:latin typeface="+mj-lt"/>
                <a:ea typeface="ＭＳ Ｐゴシック" charset="0"/>
                <a:cs typeface="ＭＳ Ｐゴシック" charset="0"/>
              </a:rPr>
              <a:t>a deputy to formally surrender his army of 8,000 men</a:t>
            </a:r>
            <a:r>
              <a:rPr lang="en-CA" sz="2400" dirty="0" smtClean="0">
                <a:latin typeface="+mj-lt"/>
                <a:ea typeface="ＭＳ Ｐゴシック" charset="0"/>
                <a:cs typeface="ＭＳ Ｐゴシック" charset="0"/>
              </a:rPr>
              <a:t>.</a:t>
            </a:r>
            <a:endParaRPr lang="en-CA" sz="2400" dirty="0">
              <a:latin typeface="+mj-lt"/>
              <a:ea typeface="ＭＳ Ｐゴシック" charset="0"/>
              <a:cs typeface="ＭＳ Ｐゴシック" charset="0"/>
            </a:endParaRPr>
          </a:p>
          <a:p>
            <a:pPr>
              <a:lnSpc>
                <a:spcPct val="90000"/>
              </a:lnSpc>
            </a:pPr>
            <a:r>
              <a:rPr lang="en-CA" sz="2400" dirty="0">
                <a:latin typeface="+mj-lt"/>
                <a:ea typeface="ＭＳ Ｐゴシック" charset="0"/>
                <a:cs typeface="ＭＳ Ｐゴシック" charset="0"/>
              </a:rPr>
              <a:t>There were about 4,000 American battle deaths during the War of Independence</a:t>
            </a:r>
            <a:r>
              <a:rPr lang="en-CA" sz="2400" dirty="0" smtClean="0">
                <a:latin typeface="+mj-lt"/>
                <a:ea typeface="ＭＳ Ｐゴシック" charset="0"/>
                <a:cs typeface="ＭＳ Ｐゴシック" charset="0"/>
              </a:rPr>
              <a:t>.</a:t>
            </a:r>
            <a:endParaRPr lang="en-US" sz="2400" dirty="0">
              <a:latin typeface="+mj-lt"/>
              <a:ea typeface="ＭＳ Ｐゴシック" charset="0"/>
              <a:cs typeface="ＭＳ Ｐゴシック" charset="0"/>
            </a:endParaRPr>
          </a:p>
        </p:txBody>
      </p:sp>
    </p:spTree>
    <p:extLst>
      <p:ext uri="{BB962C8B-B14F-4D97-AF65-F5344CB8AC3E}">
        <p14:creationId xmlns:p14="http://schemas.microsoft.com/office/powerpoint/2010/main" val="210395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229600" cy="4995672"/>
          </a:xfrm>
        </p:spPr>
        <p:txBody>
          <a:bodyPr>
            <a:normAutofit fontScale="92500" lnSpcReduction="20000"/>
          </a:bodyPr>
          <a:lstStyle/>
          <a:p>
            <a:r>
              <a:rPr lang="en-US" dirty="0" smtClean="0"/>
              <a:t>The Loyalist Migration</a:t>
            </a:r>
          </a:p>
          <a:p>
            <a:pPr lvl="1"/>
            <a:r>
              <a:rPr lang="en-US" dirty="0" smtClean="0"/>
              <a:t>People were pressured to choose sides: break away from British rule, or remain under British rule?</a:t>
            </a:r>
          </a:p>
          <a:p>
            <a:pPr lvl="1"/>
            <a:r>
              <a:rPr lang="en-US" dirty="0" smtClean="0"/>
              <a:t>During and after the war many people fled 13 Colonies to the British Colonies of Quebec and Nova Scotia</a:t>
            </a:r>
          </a:p>
          <a:p>
            <a:pPr lvl="1"/>
            <a:r>
              <a:rPr lang="en-US" dirty="0" smtClean="0"/>
              <a:t>Most called themselves British descendant Loyalists, but included in this “wave of refugees” were 3,000 black Loyalists, 2,000 </a:t>
            </a:r>
            <a:r>
              <a:rPr lang="en-US" dirty="0" err="1" smtClean="0"/>
              <a:t>Haudenosaunee</a:t>
            </a:r>
            <a:r>
              <a:rPr lang="en-US" dirty="0" smtClean="0"/>
              <a:t> (allies to the British), 3,000 German Mennonites (remained neutral in the war)</a:t>
            </a:r>
          </a:p>
          <a:p>
            <a:pPr lvl="1"/>
            <a:r>
              <a:rPr lang="en-US" dirty="0" smtClean="0"/>
              <a:t>Tarring and feathering (see article on page 173) was used as a punishment to those who were viewed as siding with the British</a:t>
            </a:r>
          </a:p>
        </p:txBody>
      </p:sp>
      <p:sp>
        <p:nvSpPr>
          <p:cNvPr id="4" name="Title 3"/>
          <p:cNvSpPr>
            <a:spLocks noGrp="1"/>
          </p:cNvSpPr>
          <p:nvPr>
            <p:ph type="title"/>
          </p:nvPr>
        </p:nvSpPr>
        <p:spPr/>
        <p:txBody>
          <a:bodyPr/>
          <a:lstStyle/>
          <a:p>
            <a:r>
              <a:rPr lang="en-US" dirty="0" smtClean="0"/>
              <a:t>A Wave of Refugees</a:t>
            </a:r>
            <a:endParaRPr lang="en-US" dirty="0"/>
          </a:p>
        </p:txBody>
      </p:sp>
    </p:spTree>
    <p:extLst>
      <p:ext uri="{BB962C8B-B14F-4D97-AF65-F5344CB8AC3E}">
        <p14:creationId xmlns:p14="http://schemas.microsoft.com/office/powerpoint/2010/main" val="160214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the Loyalists</a:t>
            </a:r>
            <a:endParaRPr lang="en-US" dirty="0"/>
          </a:p>
        </p:txBody>
      </p:sp>
      <p:sp>
        <p:nvSpPr>
          <p:cNvPr id="3" name="Content Placeholder 2"/>
          <p:cNvSpPr>
            <a:spLocks noGrp="1"/>
          </p:cNvSpPr>
          <p:nvPr>
            <p:ph idx="1"/>
          </p:nvPr>
        </p:nvSpPr>
        <p:spPr/>
        <p:txBody>
          <a:bodyPr/>
          <a:lstStyle/>
          <a:p>
            <a:r>
              <a:rPr lang="en-US" dirty="0" smtClean="0"/>
              <a:t>Read profiles on pages 175-178</a:t>
            </a:r>
          </a:p>
          <a:p>
            <a:endParaRPr lang="en-US" dirty="0" smtClean="0"/>
          </a:p>
          <a:p>
            <a:r>
              <a:rPr lang="en-US" dirty="0" smtClean="0"/>
              <a:t>Hannah Ingraham</a:t>
            </a:r>
          </a:p>
          <a:p>
            <a:r>
              <a:rPr lang="en-US" dirty="0" smtClean="0"/>
              <a:t>David George</a:t>
            </a:r>
          </a:p>
          <a:p>
            <a:r>
              <a:rPr lang="en-US" dirty="0" err="1" smtClean="0"/>
              <a:t>Thayendanegea</a:t>
            </a:r>
            <a:endParaRPr lang="en-US" dirty="0" smtClean="0"/>
          </a:p>
          <a:p>
            <a:r>
              <a:rPr lang="en-US" dirty="0" smtClean="0"/>
              <a:t>Hans Winger</a:t>
            </a:r>
            <a:endParaRPr lang="en-US" dirty="0"/>
          </a:p>
        </p:txBody>
      </p:sp>
    </p:spTree>
    <p:extLst>
      <p:ext uri="{BB962C8B-B14F-4D97-AF65-F5344CB8AC3E}">
        <p14:creationId xmlns:p14="http://schemas.microsoft.com/office/powerpoint/2010/main" val="68664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defRPr/>
            </a:pPr>
            <a:r>
              <a:rPr lang="en-US" dirty="0" smtClean="0"/>
              <a:t>“A Loyalist is someone whose head is in England</a:t>
            </a:r>
          </a:p>
          <a:p>
            <a:pPr algn="ctr">
              <a:buNone/>
              <a:defRPr/>
            </a:pPr>
            <a:r>
              <a:rPr lang="en-US" dirty="0" smtClean="0"/>
              <a:t>Whose body is in America</a:t>
            </a:r>
          </a:p>
          <a:p>
            <a:pPr algn="ctr">
              <a:buNone/>
              <a:defRPr/>
            </a:pPr>
            <a:r>
              <a:rPr lang="en-US" dirty="0" smtClean="0"/>
              <a:t>And whose neck should be stretched.”</a:t>
            </a:r>
          </a:p>
          <a:p>
            <a:endParaRPr lang="en-US" dirty="0"/>
          </a:p>
        </p:txBody>
      </p:sp>
      <p:sp>
        <p:nvSpPr>
          <p:cNvPr id="3" name="Title 2"/>
          <p:cNvSpPr>
            <a:spLocks noGrp="1"/>
          </p:cNvSpPr>
          <p:nvPr>
            <p:ph type="title"/>
          </p:nvPr>
        </p:nvSpPr>
        <p:spPr/>
        <p:txBody>
          <a:bodyPr/>
          <a:lstStyle/>
          <a:p>
            <a:r>
              <a:rPr lang="en-US" dirty="0" smtClean="0"/>
              <a:t>Targets for Anger</a:t>
            </a:r>
            <a:endParaRPr lang="en-US" dirty="0"/>
          </a:p>
        </p:txBody>
      </p:sp>
      <p:pic>
        <p:nvPicPr>
          <p:cNvPr id="4" name="Picture 7" descr="loyalists"/>
          <p:cNvPicPr>
            <a:picLocks noChangeAspect="1" noChangeArrowheads="1"/>
          </p:cNvPicPr>
          <p:nvPr/>
        </p:nvPicPr>
        <p:blipFill>
          <a:blip r:embed="rId2" cstate="print"/>
          <a:srcRect/>
          <a:stretch>
            <a:fillRect/>
          </a:stretch>
        </p:blipFill>
        <p:spPr bwMode="auto">
          <a:xfrm>
            <a:off x="2438400" y="3276600"/>
            <a:ext cx="4286250" cy="2924175"/>
          </a:xfrm>
          <a:prstGeom prst="rect">
            <a:avLst/>
          </a:prstGeom>
          <a:noFill/>
          <a:ln w="9525">
            <a:noFill/>
            <a:miter lim="800000"/>
            <a:headEnd/>
            <a:tailEnd/>
          </a:ln>
        </p:spPr>
      </p:pic>
    </p:spTree>
    <p:extLst>
      <p:ext uri="{BB962C8B-B14F-4D97-AF65-F5344CB8AC3E}">
        <p14:creationId xmlns:p14="http://schemas.microsoft.com/office/powerpoint/2010/main" val="1672266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Picturing Emergency Migrations</a:t>
            </a:r>
            <a:endParaRPr lang="en-US" dirty="0"/>
          </a:p>
        </p:txBody>
      </p:sp>
      <p:sp>
        <p:nvSpPr>
          <p:cNvPr id="3" name="Content Placeholder 2"/>
          <p:cNvSpPr>
            <a:spLocks noGrp="1"/>
          </p:cNvSpPr>
          <p:nvPr>
            <p:ph idx="1"/>
          </p:nvPr>
        </p:nvSpPr>
        <p:spPr/>
        <p:txBody>
          <a:bodyPr/>
          <a:lstStyle/>
          <a:p>
            <a:r>
              <a:rPr lang="en-US" dirty="0" smtClean="0"/>
              <a:t>Handout </a:t>
            </a:r>
            <a:endParaRPr lang="en-US" dirty="0"/>
          </a:p>
        </p:txBody>
      </p:sp>
    </p:spTree>
    <p:extLst>
      <p:ext uri="{BB962C8B-B14F-4D97-AF65-F5344CB8AC3E}">
        <p14:creationId xmlns:p14="http://schemas.microsoft.com/office/powerpoint/2010/main" val="856643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the Big Picture</a:t>
            </a:r>
            <a:endParaRPr lang="en-US" dirty="0"/>
          </a:p>
        </p:txBody>
      </p:sp>
      <p:sp>
        <p:nvSpPr>
          <p:cNvPr id="3" name="Content Placeholder 2"/>
          <p:cNvSpPr>
            <a:spLocks noGrp="1"/>
          </p:cNvSpPr>
          <p:nvPr>
            <p:ph idx="1"/>
          </p:nvPr>
        </p:nvSpPr>
        <p:spPr/>
        <p:txBody>
          <a:bodyPr/>
          <a:lstStyle/>
          <a:p>
            <a:r>
              <a:rPr lang="en-US" dirty="0" smtClean="0"/>
              <a:t>P. 180</a:t>
            </a:r>
          </a:p>
          <a:p>
            <a:endParaRPr lang="en-US" dirty="0"/>
          </a:p>
          <a:p>
            <a:r>
              <a:rPr lang="en-US" dirty="0" smtClean="0"/>
              <a:t>Migration: movement of people from one region of a territory to another</a:t>
            </a:r>
            <a:endParaRPr lang="en-US" dirty="0"/>
          </a:p>
        </p:txBody>
      </p:sp>
    </p:spTree>
    <p:extLst>
      <p:ext uri="{BB962C8B-B14F-4D97-AF65-F5344CB8AC3E}">
        <p14:creationId xmlns:p14="http://schemas.microsoft.com/office/powerpoint/2010/main" val="4217236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Arrival of the Loyalists: Cause and Effect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caused “B” to happen</a:t>
            </a:r>
          </a:p>
          <a:p>
            <a:pPr marL="0" indent="0">
              <a:buNone/>
            </a:pPr>
            <a:r>
              <a:rPr lang="en-US" dirty="0" smtClean="0"/>
              <a:t>Because “B” happened, “C” happened</a:t>
            </a:r>
          </a:p>
          <a:p>
            <a:pPr marL="0" indent="0">
              <a:buNone/>
            </a:pPr>
            <a:r>
              <a:rPr lang="en-US" dirty="0" smtClean="0"/>
              <a:t>….and on and on it goes</a:t>
            </a:r>
          </a:p>
          <a:p>
            <a:pPr marL="0" indent="0">
              <a:buNone/>
            </a:pPr>
            <a:endParaRPr lang="en-US" dirty="0"/>
          </a:p>
          <a:p>
            <a:pPr marL="0" indent="0">
              <a:buNone/>
            </a:pPr>
            <a:endParaRPr lang="en-US" dirty="0" smtClean="0"/>
          </a:p>
          <a:p>
            <a:r>
              <a:rPr lang="en-US" dirty="0" smtClean="0"/>
              <a:t>Put the strips in chronological order</a:t>
            </a:r>
          </a:p>
          <a:p>
            <a:r>
              <a:rPr lang="en-US" dirty="0" smtClean="0"/>
              <a:t>Some events might be happening simultaneously (adds extra challenge)</a:t>
            </a:r>
            <a:endParaRPr lang="en-US" dirty="0"/>
          </a:p>
        </p:txBody>
      </p:sp>
    </p:spTree>
    <p:extLst>
      <p:ext uri="{BB962C8B-B14F-4D97-AF65-F5344CB8AC3E}">
        <p14:creationId xmlns:p14="http://schemas.microsoft.com/office/powerpoint/2010/main" val="1234662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57800"/>
          </a:xfrm>
        </p:spPr>
        <p:txBody>
          <a:bodyPr>
            <a:normAutofit/>
          </a:bodyPr>
          <a:lstStyle/>
          <a:p>
            <a:pPr>
              <a:lnSpc>
                <a:spcPct val="90000"/>
              </a:lnSpc>
              <a:buNone/>
              <a:defRPr/>
            </a:pPr>
            <a:endParaRPr lang="en-US" sz="2800" dirty="0" smtClean="0"/>
          </a:p>
          <a:p>
            <a:pPr>
              <a:lnSpc>
                <a:spcPct val="90000"/>
              </a:lnSpc>
              <a:defRPr/>
            </a:pPr>
            <a:r>
              <a:rPr lang="en-US" sz="2800" dirty="0" smtClean="0"/>
              <a:t>Left all their possessions behind: had to start over</a:t>
            </a:r>
          </a:p>
          <a:p>
            <a:pPr>
              <a:lnSpc>
                <a:spcPct val="90000"/>
              </a:lnSpc>
              <a:defRPr/>
            </a:pPr>
            <a:r>
              <a:rPr lang="en-US" sz="2800" dirty="0" smtClean="0"/>
              <a:t>Faced exposure and starvation in some cases</a:t>
            </a:r>
          </a:p>
          <a:p>
            <a:pPr>
              <a:lnSpc>
                <a:spcPct val="90000"/>
              </a:lnSpc>
              <a:defRPr/>
            </a:pPr>
            <a:r>
              <a:rPr lang="en-US" sz="2800" dirty="0" smtClean="0"/>
              <a:t>Black Loyalists faced discrimination</a:t>
            </a:r>
          </a:p>
          <a:p>
            <a:pPr>
              <a:lnSpc>
                <a:spcPct val="90000"/>
              </a:lnSpc>
              <a:defRPr/>
            </a:pPr>
            <a:r>
              <a:rPr lang="en-US" sz="2800" dirty="0" smtClean="0"/>
              <a:t>Others who were part of the migration (</a:t>
            </a:r>
            <a:r>
              <a:rPr lang="en-US" sz="2800" dirty="0" err="1" smtClean="0"/>
              <a:t>Haudenosaunee</a:t>
            </a:r>
            <a:r>
              <a:rPr lang="en-US" sz="2800" dirty="0" smtClean="0"/>
              <a:t> and Mennonites – who were not called Loyalists because they had different motivations) also faced discrimination.  </a:t>
            </a:r>
          </a:p>
          <a:p>
            <a:pPr lvl="1">
              <a:lnSpc>
                <a:spcPct val="90000"/>
              </a:lnSpc>
              <a:defRPr/>
            </a:pPr>
            <a:r>
              <a:rPr lang="en-US" sz="2400" dirty="0" smtClean="0"/>
              <a:t>The </a:t>
            </a:r>
            <a:r>
              <a:rPr lang="en-US" sz="2400" dirty="0" err="1" smtClean="0"/>
              <a:t>Haudenosaunee</a:t>
            </a:r>
            <a:r>
              <a:rPr lang="en-US" sz="2400" dirty="0" smtClean="0"/>
              <a:t> had to demand land.</a:t>
            </a:r>
          </a:p>
          <a:p>
            <a:pPr lvl="1">
              <a:lnSpc>
                <a:spcPct val="90000"/>
              </a:lnSpc>
              <a:defRPr/>
            </a:pPr>
            <a:r>
              <a:rPr lang="en-US" sz="2200" dirty="0" smtClean="0"/>
              <a:t>The Mennonites had to pay fines to the British government to exempt them from military service. </a:t>
            </a:r>
          </a:p>
          <a:p>
            <a:endParaRPr lang="en-US" dirty="0"/>
          </a:p>
        </p:txBody>
      </p:sp>
      <p:sp>
        <p:nvSpPr>
          <p:cNvPr id="3" name="Title 2"/>
          <p:cNvSpPr>
            <a:spLocks noGrp="1"/>
          </p:cNvSpPr>
          <p:nvPr>
            <p:ph type="title"/>
          </p:nvPr>
        </p:nvSpPr>
        <p:spPr/>
        <p:txBody>
          <a:bodyPr>
            <a:normAutofit/>
          </a:bodyPr>
          <a:lstStyle/>
          <a:p>
            <a:r>
              <a:rPr lang="en-US" sz="4400" dirty="0" smtClean="0"/>
              <a:t>Challenges the Loyalists faced</a:t>
            </a:r>
            <a:endParaRPr lang="en-US" dirty="0"/>
          </a:p>
        </p:txBody>
      </p:sp>
    </p:spTree>
    <p:extLst>
      <p:ext uri="{BB962C8B-B14F-4D97-AF65-F5344CB8AC3E}">
        <p14:creationId xmlns:p14="http://schemas.microsoft.com/office/powerpoint/2010/main" val="1641752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smtClean="0"/>
              <a:t>The arrival of the Loyalists changed the makeup of Quebec substantially as Quebec became more English.  </a:t>
            </a:r>
          </a:p>
          <a:p>
            <a:pPr lvl="0"/>
            <a:r>
              <a:rPr lang="en-US" dirty="0" smtClean="0"/>
              <a:t>The Loyalists were not content to live a French way of life in their new homeland and pressed the British government to make changes.  </a:t>
            </a:r>
          </a:p>
          <a:p>
            <a:pPr lvl="0"/>
            <a:r>
              <a:rPr lang="en-US" dirty="0" smtClean="0"/>
              <a:t>This concerned many </a:t>
            </a:r>
            <a:r>
              <a:rPr lang="en-US" dirty="0" err="1" smtClean="0"/>
              <a:t>Canadiens</a:t>
            </a:r>
            <a:r>
              <a:rPr lang="en-US" dirty="0" smtClean="0"/>
              <a:t> as they were afraid of losing their French language and Catholic religion</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Impact of the Loyalists’ arrival on the French </a:t>
            </a:r>
            <a:r>
              <a:rPr lang="en-US" dirty="0" err="1" smtClean="0"/>
              <a:t>Canadiens</a:t>
            </a:r>
            <a:endParaRPr lang="en-US" dirty="0"/>
          </a:p>
        </p:txBody>
      </p:sp>
    </p:spTree>
    <p:extLst>
      <p:ext uri="{BB962C8B-B14F-4D97-AF65-F5344CB8AC3E}">
        <p14:creationId xmlns:p14="http://schemas.microsoft.com/office/powerpoint/2010/main" val="3220795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smtClean="0"/>
              <a:t>Because the Loyalists were mostly farmers, they wanted land.  </a:t>
            </a:r>
          </a:p>
          <a:p>
            <a:pPr lvl="0"/>
            <a:r>
              <a:rPr lang="en-US" dirty="0" smtClean="0"/>
              <a:t>First Nations however, also needed that land, and had rights to it, as recognized by the Royal Proclamation of 1763.  </a:t>
            </a:r>
          </a:p>
          <a:p>
            <a:pPr lvl="0"/>
            <a:r>
              <a:rPr lang="en-US" dirty="0" smtClean="0"/>
              <a:t>This brought about a significant shift in British and First Nations’ relations, as the British now tried to negotiate the land away from First Nations’ control.</a:t>
            </a:r>
          </a:p>
          <a:p>
            <a:endParaRPr lang="en-US" dirty="0"/>
          </a:p>
        </p:txBody>
      </p:sp>
      <p:sp>
        <p:nvSpPr>
          <p:cNvPr id="3" name="Title 2"/>
          <p:cNvSpPr>
            <a:spLocks noGrp="1"/>
          </p:cNvSpPr>
          <p:nvPr>
            <p:ph type="title"/>
          </p:nvPr>
        </p:nvSpPr>
        <p:spPr/>
        <p:txBody>
          <a:bodyPr>
            <a:normAutofit fontScale="90000"/>
          </a:bodyPr>
          <a:lstStyle/>
          <a:p>
            <a:r>
              <a:rPr lang="en-US" dirty="0" smtClean="0"/>
              <a:t>Impact of the Loyalists’ arrival on First Nations</a:t>
            </a:r>
            <a:endParaRPr lang="en-US" dirty="0"/>
          </a:p>
        </p:txBody>
      </p:sp>
    </p:spTree>
    <p:extLst>
      <p:ext uri="{BB962C8B-B14F-4D97-AF65-F5344CB8AC3E}">
        <p14:creationId xmlns:p14="http://schemas.microsoft.com/office/powerpoint/2010/main" val="869860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229600" cy="4919472"/>
          </a:xfrm>
        </p:spPr>
        <p:txBody>
          <a:bodyPr>
            <a:normAutofit fontScale="92500" lnSpcReduction="20000"/>
          </a:bodyPr>
          <a:lstStyle/>
          <a:p>
            <a:r>
              <a:rPr lang="en-US" b="1" dirty="0" smtClean="0"/>
              <a:t>In Nova Scotia </a:t>
            </a:r>
            <a:endParaRPr lang="en-US" dirty="0" smtClean="0"/>
          </a:p>
          <a:p>
            <a:pPr lvl="1"/>
            <a:r>
              <a:rPr lang="en-US" dirty="0" smtClean="0"/>
              <a:t>Many joined already existing settlements in Nova Scotia</a:t>
            </a:r>
          </a:p>
          <a:p>
            <a:pPr lvl="1"/>
            <a:r>
              <a:rPr lang="en-US" dirty="0" smtClean="0"/>
              <a:t>They took over the land the Acadians once farmed</a:t>
            </a:r>
          </a:p>
          <a:p>
            <a:pPr lvl="1"/>
            <a:r>
              <a:rPr lang="en-US" dirty="0" smtClean="0"/>
              <a:t>A large group established a settlement along the St. John’s River, now known as New Brunswick. They felt separate from the other colonist of Nova Scotia – because of geography and politics.</a:t>
            </a:r>
          </a:p>
          <a:p>
            <a:pPr lvl="1"/>
            <a:r>
              <a:rPr lang="en-US" dirty="0" smtClean="0"/>
              <a:t>The St. John River settlers were mostly NEW colonist. They felt they had different needs and priorities then the older more established British settlements. St. John River Colonist </a:t>
            </a:r>
            <a:r>
              <a:rPr lang="en-US" b="1" dirty="0" smtClean="0"/>
              <a:t>petitioned</a:t>
            </a:r>
            <a:r>
              <a:rPr lang="en-US" dirty="0" smtClean="0"/>
              <a:t> (to ask for something in a formal way)  Britain for their </a:t>
            </a:r>
            <a:r>
              <a:rPr lang="en-US" b="1" dirty="0" smtClean="0"/>
              <a:t>OWN</a:t>
            </a:r>
            <a:r>
              <a:rPr lang="en-US" dirty="0" smtClean="0"/>
              <a:t> colony, separate from Nova Scotia.</a:t>
            </a:r>
          </a:p>
          <a:p>
            <a:endParaRPr lang="en-US" dirty="0" smtClean="0"/>
          </a:p>
        </p:txBody>
      </p:sp>
      <p:sp>
        <p:nvSpPr>
          <p:cNvPr id="3" name="Title 2"/>
          <p:cNvSpPr>
            <a:spLocks noGrp="1"/>
          </p:cNvSpPr>
          <p:nvPr>
            <p:ph type="title"/>
          </p:nvPr>
        </p:nvSpPr>
        <p:spPr/>
        <p:txBody>
          <a:bodyPr>
            <a:normAutofit fontScale="90000"/>
          </a:bodyPr>
          <a:lstStyle/>
          <a:p>
            <a:r>
              <a:rPr lang="en-US" b="1" u="sng" dirty="0" smtClean="0"/>
              <a:t>Loyalists Press for Changes: </a:t>
            </a:r>
            <a:r>
              <a:rPr lang="en-US" sz="3600" dirty="0" smtClean="0"/>
              <a:t>What did the Loyalists </a:t>
            </a:r>
            <a:r>
              <a:rPr lang="en-US" sz="3600" dirty="0"/>
              <a:t>want?	P. 184-185</a:t>
            </a:r>
          </a:p>
        </p:txBody>
      </p:sp>
    </p:spTree>
    <p:extLst>
      <p:ext uri="{BB962C8B-B14F-4D97-AF65-F5344CB8AC3E}">
        <p14:creationId xmlns:p14="http://schemas.microsoft.com/office/powerpoint/2010/main" val="1256939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rmAutofit fontScale="85000" lnSpcReduction="10000"/>
          </a:bodyPr>
          <a:lstStyle/>
          <a:p>
            <a:r>
              <a:rPr lang="en-US" b="1" dirty="0" smtClean="0"/>
              <a:t>In Quebec</a:t>
            </a:r>
          </a:p>
          <a:p>
            <a:pPr lvl="1"/>
            <a:r>
              <a:rPr lang="en-US" dirty="0" smtClean="0"/>
              <a:t>In the late 1780’s Britain received many petitions from loyalists in Quebec asking them to allow them to use British laws and customs in place of French laws and customs.</a:t>
            </a:r>
          </a:p>
          <a:p>
            <a:pPr lvl="1"/>
            <a:r>
              <a:rPr lang="en-US" dirty="0" smtClean="0"/>
              <a:t>Britain now had a problem – it owed something to the Loyalists who had fought with them against the Americans but they also wanted to secure the goodwill of the new Loyalists settlers, in case the Americans decided to attack what was left of British North America. </a:t>
            </a:r>
          </a:p>
          <a:p>
            <a:pPr lvl="1"/>
            <a:r>
              <a:rPr lang="en-US" dirty="0" smtClean="0"/>
              <a:t>But Britain had already passed the Quebec Act in 1774 to secure the support of </a:t>
            </a:r>
            <a:r>
              <a:rPr lang="en-US" dirty="0" err="1" smtClean="0"/>
              <a:t>Canadiens</a:t>
            </a:r>
            <a:r>
              <a:rPr lang="en-US" dirty="0" smtClean="0"/>
              <a:t> living in its colonies.</a:t>
            </a:r>
          </a:p>
          <a:p>
            <a:pPr lvl="1"/>
            <a:r>
              <a:rPr lang="en-US" dirty="0" smtClean="0"/>
              <a:t>How could Britain balance the demands of the Loyalists and the </a:t>
            </a:r>
            <a:r>
              <a:rPr lang="en-US" dirty="0" err="1" smtClean="0"/>
              <a:t>Canadiens</a:t>
            </a:r>
            <a:r>
              <a:rPr lang="en-US" dirty="0" smtClean="0"/>
              <a:t>?</a:t>
            </a:r>
          </a:p>
        </p:txBody>
      </p:sp>
      <p:sp>
        <p:nvSpPr>
          <p:cNvPr id="3" name="Title 2"/>
          <p:cNvSpPr>
            <a:spLocks noGrp="1"/>
          </p:cNvSpPr>
          <p:nvPr>
            <p:ph type="title"/>
          </p:nvPr>
        </p:nvSpPr>
        <p:spPr/>
        <p:txBody>
          <a:bodyPr/>
          <a:lstStyle/>
          <a:p>
            <a:r>
              <a:rPr lang="en-US" dirty="0" smtClean="0"/>
              <a:t>What did the Loyalists want?</a:t>
            </a:r>
            <a:endParaRPr lang="en-US" dirty="0"/>
          </a:p>
        </p:txBody>
      </p:sp>
    </p:spTree>
    <p:extLst>
      <p:ext uri="{BB962C8B-B14F-4D97-AF65-F5344CB8AC3E}">
        <p14:creationId xmlns:p14="http://schemas.microsoft.com/office/powerpoint/2010/main" val="4049146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normAutofit/>
          </a:bodyPr>
          <a:lstStyle/>
          <a:p>
            <a:pPr lvl="0"/>
            <a:r>
              <a:rPr lang="en-US" dirty="0" smtClean="0"/>
              <a:t>Britain divided Nova Scotia into several new colonies in 1784. It gave the St. John’s River settlers their own colony, New Brunswick. They also created the separate colonies of Cape Breton Island and St. John Island.</a:t>
            </a:r>
          </a:p>
          <a:p>
            <a:pPr lvl="0"/>
            <a:r>
              <a:rPr lang="en-US" dirty="0" smtClean="0"/>
              <a:t>A few years later, Britain recognized Quebec by passing the </a:t>
            </a:r>
            <a:r>
              <a:rPr lang="en-US" b="1" dirty="0" smtClean="0"/>
              <a:t>CONSTITUTIONAL ACT </a:t>
            </a:r>
            <a:r>
              <a:rPr lang="en-US" dirty="0" smtClean="0"/>
              <a:t>in 1791. This act established British laws and institutions for Loyalists settlers west of Montreal. </a:t>
            </a:r>
          </a:p>
          <a:p>
            <a:endParaRPr lang="en-US" dirty="0"/>
          </a:p>
        </p:txBody>
      </p:sp>
      <p:sp>
        <p:nvSpPr>
          <p:cNvPr id="3" name="Title 2"/>
          <p:cNvSpPr>
            <a:spLocks noGrp="1"/>
          </p:cNvSpPr>
          <p:nvPr>
            <p:ph type="title"/>
          </p:nvPr>
        </p:nvSpPr>
        <p:spPr/>
        <p:txBody>
          <a:bodyPr>
            <a:normAutofit fontScale="90000"/>
          </a:bodyPr>
          <a:lstStyle/>
          <a:p>
            <a:r>
              <a:rPr lang="en-US" dirty="0" smtClean="0"/>
              <a:t>How did Britain respond to the Loyalists concerns? </a:t>
            </a:r>
            <a:endParaRPr lang="en-US" dirty="0"/>
          </a:p>
        </p:txBody>
      </p:sp>
    </p:spTree>
    <p:extLst>
      <p:ext uri="{BB962C8B-B14F-4D97-AF65-F5344CB8AC3E}">
        <p14:creationId xmlns:p14="http://schemas.microsoft.com/office/powerpoint/2010/main" val="3168741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514350" indent="-514350">
              <a:buFont typeface="+mj-lt"/>
              <a:buAutoNum type="arabicPeriod"/>
            </a:pPr>
            <a:r>
              <a:rPr lang="en-US" dirty="0" smtClean="0"/>
              <a:t>Divided Quebec into UPPER and LOWER Canada</a:t>
            </a:r>
          </a:p>
          <a:p>
            <a:pPr marL="514350" lvl="0" indent="-514350">
              <a:buFont typeface="+mj-lt"/>
              <a:buAutoNum type="arabicPeriod"/>
            </a:pPr>
            <a:r>
              <a:rPr lang="en-US" dirty="0" smtClean="0"/>
              <a:t>Established British and criminal law in UPPER Canada</a:t>
            </a:r>
          </a:p>
          <a:p>
            <a:pPr marL="514350" lvl="0" indent="-514350">
              <a:buFont typeface="+mj-lt"/>
              <a:buAutoNum type="arabicPeriod"/>
            </a:pPr>
            <a:r>
              <a:rPr lang="en-US" dirty="0" smtClean="0"/>
              <a:t>In Lower Canada, the act continued with the arrangements under the Quebec Act of 1774 : British </a:t>
            </a:r>
            <a:r>
              <a:rPr lang="en-US" u="sng" dirty="0" smtClean="0"/>
              <a:t>criminal</a:t>
            </a:r>
            <a:r>
              <a:rPr lang="en-US" dirty="0" smtClean="0"/>
              <a:t> law but French </a:t>
            </a:r>
            <a:r>
              <a:rPr lang="en-US" u="sng" dirty="0" smtClean="0"/>
              <a:t>civil</a:t>
            </a:r>
            <a:r>
              <a:rPr lang="en-US" dirty="0" smtClean="0"/>
              <a:t> law</a:t>
            </a:r>
          </a:p>
          <a:p>
            <a:pPr marL="514350" lvl="0" indent="-514350">
              <a:buFont typeface="+mj-lt"/>
              <a:buAutoNum type="arabicPeriod"/>
            </a:pPr>
            <a:r>
              <a:rPr lang="en-US" dirty="0" smtClean="0"/>
              <a:t>Guaranteed the </a:t>
            </a:r>
            <a:r>
              <a:rPr lang="en-US" dirty="0" err="1" smtClean="0"/>
              <a:t>Canadiens</a:t>
            </a:r>
            <a:r>
              <a:rPr lang="en-US" dirty="0" smtClean="0"/>
              <a:t> the rights to the Catholic church, set aside land for Protestant Churches </a:t>
            </a:r>
          </a:p>
          <a:p>
            <a:pPr marL="514350" lvl="0" indent="-514350">
              <a:buFont typeface="+mj-lt"/>
              <a:buAutoNum type="arabicPeriod"/>
            </a:pPr>
            <a:r>
              <a:rPr lang="en-US" dirty="0" smtClean="0"/>
              <a:t>Established officials and a Legislative council appointed by Britain in EACH colony and an assembly elected by the COLONISTS. This now meant Upper and Lower Canada now had </a:t>
            </a:r>
            <a:r>
              <a:rPr lang="en-US" b="1" dirty="0" smtClean="0"/>
              <a:t>REPRESENTATIVE GOVERNMENT </a:t>
            </a:r>
            <a:r>
              <a:rPr lang="en-US" dirty="0" smtClean="0"/>
              <a:t>(citizens elect representatives to an assembly and the assembly speaks for the citizens – “represents” them)</a:t>
            </a:r>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CONSTITUTIONAL ACT 1791</a:t>
            </a:r>
            <a:br>
              <a:rPr lang="en-US" dirty="0" smtClean="0"/>
            </a:br>
            <a:endParaRPr lang="en-US" dirty="0"/>
          </a:p>
        </p:txBody>
      </p:sp>
    </p:spTree>
    <p:extLst>
      <p:ext uri="{BB962C8B-B14F-4D97-AF65-F5344CB8AC3E}">
        <p14:creationId xmlns:p14="http://schemas.microsoft.com/office/powerpoint/2010/main" val="1874557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 for Anger</a:t>
            </a:r>
            <a:endParaRPr lang="en-US" dirty="0"/>
          </a:p>
        </p:txBody>
      </p:sp>
      <p:sp>
        <p:nvSpPr>
          <p:cNvPr id="3" name="Content Placeholder 2"/>
          <p:cNvSpPr>
            <a:spLocks noGrp="1"/>
          </p:cNvSpPr>
          <p:nvPr>
            <p:ph idx="1"/>
          </p:nvPr>
        </p:nvSpPr>
        <p:spPr/>
        <p:txBody>
          <a:bodyPr/>
          <a:lstStyle/>
          <a:p>
            <a:r>
              <a:rPr lang="en-US" dirty="0" smtClean="0"/>
              <a:t>Quotes are about a group of people called the </a:t>
            </a:r>
            <a:r>
              <a:rPr lang="en-US" b="1" u="sng" dirty="0" smtClean="0"/>
              <a:t>United Empire Loyalists</a:t>
            </a:r>
          </a:p>
          <a:p>
            <a:endParaRPr lang="en-US" dirty="0"/>
          </a:p>
        </p:txBody>
      </p:sp>
    </p:spTree>
    <p:extLst>
      <p:ext uri="{BB962C8B-B14F-4D97-AF65-F5344CB8AC3E}">
        <p14:creationId xmlns:p14="http://schemas.microsoft.com/office/powerpoint/2010/main" val="4200127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map on page 186 of your textbook</a:t>
            </a:r>
          </a:p>
        </p:txBody>
      </p:sp>
      <p:sp>
        <p:nvSpPr>
          <p:cNvPr id="3" name="Title 2"/>
          <p:cNvSpPr>
            <a:spLocks noGrp="1"/>
          </p:cNvSpPr>
          <p:nvPr>
            <p:ph type="title"/>
          </p:nvPr>
        </p:nvSpPr>
        <p:spPr/>
        <p:txBody>
          <a:bodyPr/>
          <a:lstStyle/>
          <a:p>
            <a:r>
              <a:rPr lang="en-US" dirty="0" smtClean="0"/>
              <a:t>North America - 1791</a:t>
            </a:r>
            <a:endParaRPr lang="en-US" dirty="0"/>
          </a:p>
        </p:txBody>
      </p:sp>
    </p:spTree>
    <p:extLst>
      <p:ext uri="{BB962C8B-B14F-4D97-AF65-F5344CB8AC3E}">
        <p14:creationId xmlns:p14="http://schemas.microsoft.com/office/powerpoint/2010/main" val="4172118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Expressions of Patriotism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Patriotism: pride in your country</a:t>
            </a:r>
          </a:p>
          <a:p>
            <a:r>
              <a:rPr lang="en-US" dirty="0" smtClean="0"/>
              <a:t>It is expressed in the flag, the national anthem (sung at every hockey game!), uniforms (Olympic or military), Heroes (Terry Fox)</a:t>
            </a:r>
          </a:p>
          <a:p>
            <a:r>
              <a:rPr lang="en-US" dirty="0" smtClean="0"/>
              <a:t>Many view the War of 1812 as a unifying experience in Canadian History – a time when diversity became less important than fighting together. </a:t>
            </a:r>
          </a:p>
          <a:p>
            <a:r>
              <a:rPr lang="en-US" dirty="0" smtClean="0"/>
              <a:t>However, the textbook does not really focus on the war itself, but rather how diverse groups of people views the war and the impact it had</a:t>
            </a:r>
            <a:endParaRPr lang="en-US" dirty="0"/>
          </a:p>
        </p:txBody>
      </p:sp>
    </p:spTree>
    <p:extLst>
      <p:ext uri="{BB962C8B-B14F-4D97-AF65-F5344CB8AC3E}">
        <p14:creationId xmlns:p14="http://schemas.microsoft.com/office/powerpoint/2010/main" val="4274051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In </a:t>
            </a:r>
            <a:r>
              <a:rPr lang="en-US" dirty="0"/>
              <a:t>1812, the United States finally declared war on Britain and attempted to invade North America.  </a:t>
            </a:r>
            <a:r>
              <a:rPr lang="en-US" i="1" dirty="0"/>
              <a:t>Now, </a:t>
            </a:r>
            <a:r>
              <a:rPr lang="en-US" i="1" dirty="0" smtClean="0"/>
              <a:t>at </a:t>
            </a:r>
            <a:r>
              <a:rPr lang="en-US" i="1" dirty="0"/>
              <a:t>this time the Americans were not nearly as strong as they are today but it was a very real possibility </a:t>
            </a:r>
            <a:r>
              <a:rPr lang="en-US" i="1" dirty="0" smtClean="0"/>
              <a:t>that </a:t>
            </a:r>
            <a:r>
              <a:rPr lang="en-US" i="1" dirty="0"/>
              <a:t>the Americans could take over North America. </a:t>
            </a:r>
            <a:r>
              <a:rPr lang="en-US" dirty="0"/>
              <a:t> </a:t>
            </a:r>
          </a:p>
          <a:p>
            <a:r>
              <a:rPr lang="en-US" dirty="0" smtClean="0"/>
              <a:t>In </a:t>
            </a:r>
            <a:r>
              <a:rPr lang="en-US" dirty="0"/>
              <a:t>1789, the French violently </a:t>
            </a:r>
            <a:r>
              <a:rPr lang="en-US" dirty="0" smtClean="0"/>
              <a:t>dethroned </a:t>
            </a:r>
            <a:r>
              <a:rPr lang="en-US" dirty="0"/>
              <a:t>their monarch and had a </a:t>
            </a:r>
            <a:r>
              <a:rPr lang="en-US" dirty="0" smtClean="0"/>
              <a:t>revolution </a:t>
            </a:r>
            <a:r>
              <a:rPr lang="en-US" dirty="0"/>
              <a:t>in order to become a republic.   This act made all the monarchs in Europe nervous because </a:t>
            </a:r>
            <a:r>
              <a:rPr lang="en-US" dirty="0" smtClean="0"/>
              <a:t>they </a:t>
            </a:r>
            <a:r>
              <a:rPr lang="en-US" dirty="0"/>
              <a:t>feared losing their power. </a:t>
            </a:r>
          </a:p>
          <a:p>
            <a:r>
              <a:rPr lang="en-US" dirty="0" smtClean="0"/>
              <a:t>Other Monarch ruled countries in Europe worried they may be overthrown too and so they went to war against the French republic</a:t>
            </a:r>
          </a:p>
        </p:txBody>
      </p:sp>
      <p:sp>
        <p:nvSpPr>
          <p:cNvPr id="3" name="Title 2"/>
          <p:cNvSpPr>
            <a:spLocks noGrp="1"/>
          </p:cNvSpPr>
          <p:nvPr>
            <p:ph type="title"/>
          </p:nvPr>
        </p:nvSpPr>
        <p:spPr/>
        <p:txBody>
          <a:bodyPr/>
          <a:lstStyle/>
          <a:p>
            <a:r>
              <a:rPr lang="en-US" dirty="0" smtClean="0"/>
              <a:t>The War of 1812 (p.188-197)</a:t>
            </a:r>
            <a:endParaRPr lang="en-US" dirty="0"/>
          </a:p>
        </p:txBody>
      </p:sp>
    </p:spTree>
    <p:extLst>
      <p:ext uri="{BB962C8B-B14F-4D97-AF65-F5344CB8AC3E}">
        <p14:creationId xmlns:p14="http://schemas.microsoft.com/office/powerpoint/2010/main" val="4174032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lnSpcReduction="20000"/>
          </a:bodyPr>
          <a:lstStyle/>
          <a:p>
            <a:r>
              <a:rPr lang="en-US" dirty="0" smtClean="0"/>
              <a:t>In 1812, the Napoleonic Wars triggered a conflict in North America</a:t>
            </a:r>
          </a:p>
          <a:p>
            <a:r>
              <a:rPr lang="en-US" dirty="0" smtClean="0"/>
              <a:t>Britain shut down trade between France and the US. It blocked America ships from landing at French ports. The British Navy was also boarding ships to look for British deserters.</a:t>
            </a:r>
          </a:p>
          <a:p>
            <a:r>
              <a:rPr lang="en-US" dirty="0" smtClean="0"/>
              <a:t>To retaliate (get revenge) the US declared war on British land (North America) because it was the nearest piece of British territory.</a:t>
            </a:r>
          </a:p>
          <a:p>
            <a:r>
              <a:rPr lang="en-US" dirty="0" smtClean="0"/>
              <a:t>The Americans expected the BNA colonists to join in their fight against British rule, but surprisingly the colonists fought back.</a:t>
            </a:r>
          </a:p>
        </p:txBody>
      </p:sp>
      <p:sp>
        <p:nvSpPr>
          <p:cNvPr id="3" name="Title 2"/>
          <p:cNvSpPr>
            <a:spLocks noGrp="1"/>
          </p:cNvSpPr>
          <p:nvPr>
            <p:ph type="title"/>
          </p:nvPr>
        </p:nvSpPr>
        <p:spPr/>
        <p:txBody>
          <a:bodyPr/>
          <a:lstStyle/>
          <a:p>
            <a:r>
              <a:rPr lang="en-US" dirty="0" smtClean="0"/>
              <a:t>The War of 1812 - part 2</a:t>
            </a:r>
            <a:endParaRPr lang="en-US" dirty="0"/>
          </a:p>
        </p:txBody>
      </p:sp>
    </p:spTree>
    <p:extLst>
      <p:ext uri="{BB962C8B-B14F-4D97-AF65-F5344CB8AC3E}">
        <p14:creationId xmlns:p14="http://schemas.microsoft.com/office/powerpoint/2010/main" val="2311881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Happens: Presidential Mansion Set Ablaze!</a:t>
            </a:r>
            <a:endParaRPr lang="en-US" dirty="0"/>
          </a:p>
        </p:txBody>
      </p:sp>
      <p:sp>
        <p:nvSpPr>
          <p:cNvPr id="3" name="Content Placeholder 2"/>
          <p:cNvSpPr>
            <a:spLocks noGrp="1"/>
          </p:cNvSpPr>
          <p:nvPr>
            <p:ph idx="1"/>
          </p:nvPr>
        </p:nvSpPr>
        <p:spPr/>
        <p:txBody>
          <a:bodyPr/>
          <a:lstStyle/>
          <a:p>
            <a:r>
              <a:rPr lang="en-US" dirty="0" smtClean="0"/>
              <a:t>P. 189</a:t>
            </a:r>
          </a:p>
          <a:p>
            <a:endParaRPr lang="en-US" dirty="0"/>
          </a:p>
          <a:p>
            <a:endParaRPr lang="en-US" dirty="0" smtClean="0"/>
          </a:p>
          <a:p>
            <a:endParaRPr lang="en-US" dirty="0" smtClean="0"/>
          </a:p>
          <a:p>
            <a:r>
              <a:rPr lang="en-US" dirty="0" smtClean="0"/>
              <a:t>Terrorism or simply an act of war???</a:t>
            </a:r>
            <a:endParaRPr lang="en-US" dirty="0"/>
          </a:p>
        </p:txBody>
      </p:sp>
    </p:spTree>
    <p:extLst>
      <p:ext uri="{BB962C8B-B14F-4D97-AF65-F5344CB8AC3E}">
        <p14:creationId xmlns:p14="http://schemas.microsoft.com/office/powerpoint/2010/main" val="3474643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War of 1812 - Crash Course US History </a:t>
            </a:r>
            <a:r>
              <a:rPr lang="en-US" b="1" dirty="0" smtClean="0"/>
              <a:t> (John Green)</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www.youtube.com/watch?v=qMXqg2PKJZU</a:t>
            </a:r>
            <a:endParaRPr lang="en-US" dirty="0" smtClean="0"/>
          </a:p>
          <a:p>
            <a:endParaRPr lang="en-US" dirty="0"/>
          </a:p>
        </p:txBody>
      </p:sp>
    </p:spTree>
    <p:extLst>
      <p:ext uri="{BB962C8B-B14F-4D97-AF65-F5344CB8AC3E}">
        <p14:creationId xmlns:p14="http://schemas.microsoft.com/office/powerpoint/2010/main" val="2189679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05400"/>
          </a:xfrm>
        </p:spPr>
        <p:txBody>
          <a:bodyPr>
            <a:normAutofit fontScale="77500" lnSpcReduction="20000"/>
          </a:bodyPr>
          <a:lstStyle/>
          <a:p>
            <a:pPr marL="0" indent="0">
              <a:buNone/>
            </a:pPr>
            <a:r>
              <a:rPr lang="en-US" dirty="0" smtClean="0"/>
              <a:t>P. 191-193</a:t>
            </a:r>
          </a:p>
          <a:p>
            <a:r>
              <a:rPr lang="en-US" dirty="0" smtClean="0"/>
              <a:t>American Perspective</a:t>
            </a:r>
          </a:p>
          <a:p>
            <a:pPr lvl="1"/>
            <a:r>
              <a:rPr lang="en-US" dirty="0" smtClean="0"/>
              <a:t>Hoped that the colonists in BNA would not oppose their takeover plans</a:t>
            </a:r>
          </a:p>
          <a:p>
            <a:pPr lvl="1"/>
            <a:r>
              <a:rPr lang="en-US" dirty="0" smtClean="0"/>
              <a:t>General William Hull (July 1812) gave a speech to the inhabitants of Canada to try and get them to side with the US</a:t>
            </a:r>
          </a:p>
          <a:p>
            <a:r>
              <a:rPr lang="en-US" dirty="0" err="1" smtClean="0"/>
              <a:t>Canadien</a:t>
            </a:r>
            <a:r>
              <a:rPr lang="en-US" dirty="0" smtClean="0"/>
              <a:t> Perspective</a:t>
            </a:r>
          </a:p>
          <a:p>
            <a:pPr lvl="1"/>
            <a:r>
              <a:rPr lang="en-US" dirty="0" smtClean="0"/>
              <a:t>Catholic church opposed uprising against British rule because the church rejected a republican government (without a monarch)</a:t>
            </a:r>
          </a:p>
          <a:p>
            <a:pPr lvl="1"/>
            <a:r>
              <a:rPr lang="en-US" dirty="0" smtClean="0"/>
              <a:t>Therefore, it also opposed the American republic and encourages </a:t>
            </a:r>
            <a:r>
              <a:rPr lang="en-US" dirty="0" err="1" smtClean="0"/>
              <a:t>Canadiens</a:t>
            </a:r>
            <a:r>
              <a:rPr lang="en-US" dirty="0" smtClean="0"/>
              <a:t> to fight for Britain and it’s monarchy.</a:t>
            </a:r>
          </a:p>
          <a:p>
            <a:pPr lvl="1"/>
            <a:r>
              <a:rPr lang="en-US" dirty="0"/>
              <a:t>In a battle for Montreal </a:t>
            </a:r>
            <a:r>
              <a:rPr lang="en-US" dirty="0" err="1"/>
              <a:t>Canadien</a:t>
            </a:r>
            <a:r>
              <a:rPr lang="en-US" dirty="0"/>
              <a:t> militia and British troops fought off the Americans and defended this </a:t>
            </a:r>
            <a:r>
              <a:rPr lang="en-US" dirty="0" smtClean="0"/>
              <a:t>crucial </a:t>
            </a:r>
            <a:r>
              <a:rPr lang="en-US" dirty="0"/>
              <a:t>point of supplies and communications</a:t>
            </a:r>
            <a:r>
              <a:rPr lang="en-US" dirty="0" smtClean="0"/>
              <a:t>.</a:t>
            </a:r>
            <a:endParaRPr lang="en-US" dirty="0"/>
          </a:p>
        </p:txBody>
      </p:sp>
      <p:sp>
        <p:nvSpPr>
          <p:cNvPr id="3" name="Title 2"/>
          <p:cNvSpPr>
            <a:spLocks noGrp="1"/>
          </p:cNvSpPr>
          <p:nvPr>
            <p:ph type="title"/>
          </p:nvPr>
        </p:nvSpPr>
        <p:spPr/>
        <p:txBody>
          <a:bodyPr>
            <a:normAutofit/>
          </a:bodyPr>
          <a:lstStyle/>
          <a:p>
            <a:r>
              <a:rPr lang="en-US" dirty="0" smtClean="0"/>
              <a:t>Taking Sides in the War of 1812</a:t>
            </a:r>
            <a:endParaRPr lang="en-US" dirty="0"/>
          </a:p>
        </p:txBody>
      </p:sp>
    </p:spTree>
    <p:extLst>
      <p:ext uri="{BB962C8B-B14F-4D97-AF65-F5344CB8AC3E}">
        <p14:creationId xmlns:p14="http://schemas.microsoft.com/office/powerpoint/2010/main" val="10521694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85000" lnSpcReduction="20000"/>
          </a:bodyPr>
          <a:lstStyle/>
          <a:p>
            <a:r>
              <a:rPr lang="en-US" dirty="0" smtClean="0"/>
              <a:t>Upper Canada’s Position</a:t>
            </a:r>
          </a:p>
          <a:p>
            <a:pPr lvl="1"/>
            <a:r>
              <a:rPr lang="en-US" dirty="0" smtClean="0"/>
              <a:t>American attacks centered on Upper Canada (UC)</a:t>
            </a:r>
          </a:p>
          <a:p>
            <a:pPr lvl="1"/>
            <a:r>
              <a:rPr lang="en-US" dirty="0" smtClean="0"/>
              <a:t>Most Upper Canadians sided with Britain, and opposed American plans</a:t>
            </a:r>
          </a:p>
          <a:p>
            <a:pPr lvl="1"/>
            <a:r>
              <a:rPr lang="en-US" dirty="0" smtClean="0"/>
              <a:t>By 1812 many people in Upper Canada were American born settlers</a:t>
            </a:r>
          </a:p>
          <a:p>
            <a:pPr lvl="2"/>
            <a:r>
              <a:rPr lang="en-US" dirty="0" smtClean="0"/>
              <a:t>They came to UC as immigrants, not refugees like the Loyalists</a:t>
            </a:r>
          </a:p>
          <a:p>
            <a:pPr lvl="2"/>
            <a:r>
              <a:rPr lang="en-US" dirty="0" smtClean="0"/>
              <a:t>They’d come seeking land to farm</a:t>
            </a:r>
          </a:p>
          <a:p>
            <a:pPr lvl="2"/>
            <a:r>
              <a:rPr lang="en-US" dirty="0" smtClean="0"/>
              <a:t>Some supported the American’s invasion, most did not take sides</a:t>
            </a:r>
          </a:p>
          <a:p>
            <a:pPr lvl="1"/>
            <a:r>
              <a:rPr lang="en-US" dirty="0" smtClean="0"/>
              <a:t>After the war British ordered settlers in UC who supported the American cause to leave UC and discouraged further American immigration </a:t>
            </a:r>
          </a:p>
          <a:p>
            <a:pPr lvl="1"/>
            <a:r>
              <a:rPr lang="en-US" dirty="0" smtClean="0"/>
              <a:t>At the same time it encouraged immigrants from Britain to settle in UC. Also, it offered plots of land to Br soldiers to defend UC if the US tried to invade again</a:t>
            </a:r>
            <a:endParaRPr lang="en-US" dirty="0"/>
          </a:p>
        </p:txBody>
      </p:sp>
      <p:sp>
        <p:nvSpPr>
          <p:cNvPr id="3" name="Title 2"/>
          <p:cNvSpPr>
            <a:spLocks noGrp="1"/>
          </p:cNvSpPr>
          <p:nvPr>
            <p:ph type="title"/>
          </p:nvPr>
        </p:nvSpPr>
        <p:spPr>
          <a:xfrm>
            <a:off x="457200" y="274638"/>
            <a:ext cx="8382000" cy="1143000"/>
          </a:xfrm>
        </p:spPr>
        <p:txBody>
          <a:bodyPr>
            <a:normAutofit fontScale="90000"/>
          </a:bodyPr>
          <a:lstStyle/>
          <a:p>
            <a:r>
              <a:rPr lang="en-US" dirty="0" smtClean="0"/>
              <a:t>Taking Sides in the War of 1812 - part 2</a:t>
            </a:r>
            <a:endParaRPr lang="en-US" dirty="0"/>
          </a:p>
        </p:txBody>
      </p:sp>
    </p:spTree>
    <p:extLst>
      <p:ext uri="{BB962C8B-B14F-4D97-AF65-F5344CB8AC3E}">
        <p14:creationId xmlns:p14="http://schemas.microsoft.com/office/powerpoint/2010/main" val="579792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War</a:t>
            </a:r>
            <a:endParaRPr lang="en-US" dirty="0"/>
          </a:p>
        </p:txBody>
      </p:sp>
      <p:sp>
        <p:nvSpPr>
          <p:cNvPr id="3" name="Content Placeholder 2"/>
          <p:cNvSpPr>
            <a:spLocks noGrp="1"/>
          </p:cNvSpPr>
          <p:nvPr>
            <p:ph idx="1"/>
          </p:nvPr>
        </p:nvSpPr>
        <p:spPr/>
        <p:txBody>
          <a:bodyPr>
            <a:normAutofit fontScale="92500" lnSpcReduction="10000"/>
          </a:bodyPr>
          <a:lstStyle/>
          <a:p>
            <a:r>
              <a:rPr lang="en-US" dirty="0"/>
              <a:t>After the war, Britain ordered settlers who had supported the American cause to leave Upper Canada.  </a:t>
            </a:r>
            <a:endParaRPr lang="en-US" dirty="0" smtClean="0"/>
          </a:p>
          <a:p>
            <a:r>
              <a:rPr lang="en-US" i="1" dirty="0" smtClean="0"/>
              <a:t>Do </a:t>
            </a:r>
            <a:r>
              <a:rPr lang="en-US" i="1" dirty="0"/>
              <a:t>you agree with this decision?  </a:t>
            </a:r>
            <a:endParaRPr lang="en-US" i="1" dirty="0" smtClean="0"/>
          </a:p>
          <a:p>
            <a:r>
              <a:rPr lang="en-US" dirty="0" smtClean="0"/>
              <a:t>Britain </a:t>
            </a:r>
            <a:r>
              <a:rPr lang="en-US" dirty="0"/>
              <a:t>also encouraged immigrants from Britain to move to Upper </a:t>
            </a:r>
            <a:r>
              <a:rPr lang="en-US" dirty="0" smtClean="0"/>
              <a:t>Canada </a:t>
            </a:r>
            <a:r>
              <a:rPr lang="en-US" dirty="0"/>
              <a:t>and even offered them free plots of land if they did so.  They did this in order to have a ready </a:t>
            </a:r>
            <a:r>
              <a:rPr lang="en-US" dirty="0" smtClean="0"/>
              <a:t>militia </a:t>
            </a:r>
            <a:r>
              <a:rPr lang="en-US" dirty="0"/>
              <a:t>to defend Upper Canada in case the United States decided to attack again.  </a:t>
            </a:r>
          </a:p>
          <a:p>
            <a:endParaRPr lang="en-US" dirty="0"/>
          </a:p>
        </p:txBody>
      </p:sp>
    </p:spTree>
    <p:extLst>
      <p:ext uri="{BB962C8B-B14F-4D97-AF65-F5344CB8AC3E}">
        <p14:creationId xmlns:p14="http://schemas.microsoft.com/office/powerpoint/2010/main" val="201152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Did the war of 1812 help Canada develop its unique identity?</a:t>
            </a:r>
            <a:endParaRPr lang="en-US" dirty="0"/>
          </a:p>
        </p:txBody>
      </p:sp>
      <p:sp>
        <p:nvSpPr>
          <p:cNvPr id="4" name="Text Placeholder 3"/>
          <p:cNvSpPr>
            <a:spLocks noGrp="1"/>
          </p:cNvSpPr>
          <p:nvPr>
            <p:ph type="body" idx="1"/>
          </p:nvPr>
        </p:nvSpPr>
        <p:spPr/>
        <p:txBody>
          <a:bodyPr/>
          <a:lstStyle/>
          <a:p>
            <a:pPr algn="ctr"/>
            <a:r>
              <a:rPr lang="en-US" dirty="0" smtClean="0"/>
              <a:t>YES</a:t>
            </a:r>
            <a:endParaRPr lang="en-US" dirty="0"/>
          </a:p>
        </p:txBody>
      </p:sp>
      <p:sp>
        <p:nvSpPr>
          <p:cNvPr id="6" name="Text Placeholder 5"/>
          <p:cNvSpPr>
            <a:spLocks noGrp="1"/>
          </p:cNvSpPr>
          <p:nvPr>
            <p:ph type="body" sz="half" idx="3"/>
          </p:nvPr>
        </p:nvSpPr>
        <p:spPr/>
        <p:txBody>
          <a:bodyPr/>
          <a:lstStyle/>
          <a:p>
            <a:pPr algn="ctr"/>
            <a:r>
              <a:rPr lang="en-US" dirty="0" smtClean="0"/>
              <a:t>NO</a:t>
            </a:r>
            <a:endParaRPr lang="en-US" dirty="0"/>
          </a:p>
        </p:txBody>
      </p:sp>
      <p:sp>
        <p:nvSpPr>
          <p:cNvPr id="5" name="Content Placeholder 4"/>
          <p:cNvSpPr>
            <a:spLocks noGrp="1"/>
          </p:cNvSpPr>
          <p:nvPr>
            <p:ph sz="quarter" idx="2"/>
          </p:nvPr>
        </p:nvSpPr>
        <p:spPr/>
        <p:txBody>
          <a:bodyPr>
            <a:normAutofit fontScale="92500" lnSpcReduction="10000"/>
          </a:bodyPr>
          <a:lstStyle/>
          <a:p>
            <a:r>
              <a:rPr lang="en-US" dirty="0" smtClean="0"/>
              <a:t>United diverse people (</a:t>
            </a:r>
            <a:r>
              <a:rPr lang="en-US" dirty="0" err="1" smtClean="0"/>
              <a:t>Canadiens</a:t>
            </a:r>
            <a:r>
              <a:rPr lang="en-US" dirty="0" smtClean="0"/>
              <a:t>, Br. Canadians, and FN) to fight a common cause- to prevent an American takeover of their lands</a:t>
            </a:r>
          </a:p>
          <a:p>
            <a:r>
              <a:rPr lang="en-US" dirty="0" smtClean="0"/>
              <a:t>If the US had won the war of 1812, Canada may not exist today</a:t>
            </a:r>
          </a:p>
          <a:p>
            <a:r>
              <a:rPr lang="en-US" smtClean="0"/>
              <a:t>The </a:t>
            </a:r>
            <a:r>
              <a:rPr lang="en-US" dirty="0" smtClean="0"/>
              <a:t>treaty that ended the war established a boundary between Canada and the US that is still respected today</a:t>
            </a:r>
            <a:endParaRPr lang="en-US" dirty="0"/>
          </a:p>
        </p:txBody>
      </p:sp>
      <p:sp>
        <p:nvSpPr>
          <p:cNvPr id="7" name="Content Placeholder 6"/>
          <p:cNvSpPr>
            <a:spLocks noGrp="1"/>
          </p:cNvSpPr>
          <p:nvPr>
            <p:ph sz="quarter" idx="4"/>
          </p:nvPr>
        </p:nvSpPr>
        <p:spPr/>
        <p:txBody>
          <a:bodyPr>
            <a:normAutofit fontScale="85000" lnSpcReduction="10000"/>
          </a:bodyPr>
          <a:lstStyle/>
          <a:p>
            <a:r>
              <a:rPr lang="en-US" dirty="0" smtClean="0"/>
              <a:t>The war of 1812 affirmed Br identity in Canada, but not </a:t>
            </a:r>
            <a:r>
              <a:rPr lang="en-US" dirty="0" err="1" smtClean="0"/>
              <a:t>Canadien</a:t>
            </a:r>
            <a:r>
              <a:rPr lang="en-US" dirty="0" smtClean="0"/>
              <a:t> or FN identity</a:t>
            </a:r>
          </a:p>
          <a:p>
            <a:r>
              <a:rPr lang="en-US" dirty="0" smtClean="0"/>
              <a:t>The end of the war meant that Br didn’t need its allies as much</a:t>
            </a:r>
          </a:p>
          <a:p>
            <a:r>
              <a:rPr lang="en-US" dirty="0" smtClean="0"/>
              <a:t>Br began to ignore the FN in making decisions about the future of Canada. It sought to isolate FN peoples on reserves.</a:t>
            </a:r>
          </a:p>
          <a:p>
            <a:r>
              <a:rPr lang="en-US" dirty="0" smtClean="0"/>
              <a:t>Br began to advocate assimilation for Non-British peoples including FN and </a:t>
            </a:r>
            <a:r>
              <a:rPr lang="en-US" dirty="0" err="1" smtClean="0"/>
              <a:t>Canadiens</a:t>
            </a:r>
            <a:r>
              <a:rPr lang="en-US" dirty="0" smtClean="0"/>
              <a:t>. </a:t>
            </a:r>
          </a:p>
          <a:p>
            <a:endParaRPr lang="en-US" dirty="0"/>
          </a:p>
        </p:txBody>
      </p:sp>
    </p:spTree>
    <p:extLst>
      <p:ext uri="{BB962C8B-B14F-4D97-AF65-F5344CB8AC3E}">
        <p14:creationId xmlns:p14="http://schemas.microsoft.com/office/powerpoint/2010/main" val="3856566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1025" y="-46038"/>
            <a:ext cx="6203950" cy="68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962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Conflict in 13 Colonies</a:t>
            </a:r>
            <a:endParaRPr lang="en-US"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pPr lvl="0"/>
            <a:r>
              <a:rPr lang="en-US" dirty="0" smtClean="0">
                <a:latin typeface="+mj-lt"/>
                <a:ea typeface="Batang" pitchFamily="18" charset="-127"/>
              </a:rPr>
              <a:t>1763 - Britain was deeply in </a:t>
            </a:r>
            <a:r>
              <a:rPr lang="en-US" b="1" dirty="0" smtClean="0">
                <a:latin typeface="+mj-lt"/>
                <a:ea typeface="Batang" pitchFamily="18" charset="-127"/>
              </a:rPr>
              <a:t>debt</a:t>
            </a:r>
            <a:r>
              <a:rPr lang="en-US" dirty="0" smtClean="0">
                <a:latin typeface="+mj-lt"/>
                <a:ea typeface="Batang" pitchFamily="18" charset="-127"/>
              </a:rPr>
              <a:t> (to owe money) after the Seven Years’ War and wanted to save $$</a:t>
            </a:r>
          </a:p>
          <a:p>
            <a:pPr lvl="0"/>
            <a:r>
              <a:rPr lang="en-US" dirty="0" smtClean="0">
                <a:latin typeface="+mj-lt"/>
                <a:ea typeface="Batang" pitchFamily="18" charset="-127"/>
              </a:rPr>
              <a:t>Wanted to keep troops stationed in 13 Colonies so decided to make 13 Colonies pay for troops</a:t>
            </a:r>
          </a:p>
          <a:p>
            <a:pPr lvl="0"/>
            <a:r>
              <a:rPr lang="en-US" dirty="0" smtClean="0">
                <a:latin typeface="+mj-lt"/>
                <a:ea typeface="Batang" pitchFamily="18" charset="-127"/>
              </a:rPr>
              <a:t>Britain raised taxes to do this </a:t>
            </a:r>
            <a:r>
              <a:rPr lang="en-US" i="1" dirty="0" smtClean="0">
                <a:latin typeface="+mj-lt"/>
                <a:ea typeface="Batang" pitchFamily="18" charset="-127"/>
              </a:rPr>
              <a:t>(</a:t>
            </a:r>
            <a:r>
              <a:rPr lang="en-US" altLang="en-US" i="1" dirty="0" smtClean="0"/>
              <a:t>The Sugar Act 1764, The Stamp Act 1765, The Townshend Acts 1767, The Boston Massacre 1770, The Boston Tea Party 1773, The Coercive  Acts 1774, The Quebec Act 1774, The First Continental Congress 1774)</a:t>
            </a:r>
            <a:endParaRPr lang="en-US" altLang="en-US" sz="4000" i="1" dirty="0"/>
          </a:p>
          <a:p>
            <a:pPr lvl="0"/>
            <a:r>
              <a:rPr lang="en-US" dirty="0" smtClean="0">
                <a:latin typeface="+mj-lt"/>
                <a:ea typeface="Batang" pitchFamily="18" charset="-127"/>
              </a:rPr>
              <a:t>Colonies refused to pay</a:t>
            </a:r>
          </a:p>
          <a:p>
            <a:pPr lvl="0"/>
            <a:r>
              <a:rPr lang="en-US" dirty="0" smtClean="0">
                <a:latin typeface="+mj-lt"/>
                <a:ea typeface="Batang" pitchFamily="18" charset="-127"/>
              </a:rPr>
              <a:t>13 Colonies said Britain didn’t have a right to do this, because colonist were not allowed to elect representatives to the British parliament</a:t>
            </a:r>
          </a:p>
          <a:p>
            <a:pPr lvl="0"/>
            <a:r>
              <a:rPr lang="en-US" dirty="0" smtClean="0">
                <a:latin typeface="+mj-lt"/>
                <a:ea typeface="Batang" pitchFamily="18" charset="-127"/>
              </a:rPr>
              <a:t>Slogan arose (protest): </a:t>
            </a:r>
            <a:r>
              <a:rPr lang="en-US" b="1" i="1" dirty="0" smtClean="0">
                <a:latin typeface="+mj-lt"/>
                <a:ea typeface="Batang" pitchFamily="18" charset="-127"/>
              </a:rPr>
              <a:t>“No taxation without representation”</a:t>
            </a:r>
          </a:p>
        </p:txBody>
      </p:sp>
    </p:spTree>
    <p:extLst>
      <p:ext uri="{BB962C8B-B14F-4D97-AF65-F5344CB8AC3E}">
        <p14:creationId xmlns:p14="http://schemas.microsoft.com/office/powerpoint/2010/main" val="86628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a:t>Why do you think it was so important for the colonists to have input into their own governmental affairs?  </a:t>
            </a:r>
          </a:p>
          <a:p>
            <a:r>
              <a:rPr lang="en-US" dirty="0"/>
              <a:t>What options did Britain have at this time?  Do you think Britain should have given the Americans </a:t>
            </a:r>
            <a:r>
              <a:rPr lang="en-US" dirty="0" smtClean="0"/>
              <a:t>representation </a:t>
            </a:r>
            <a:r>
              <a:rPr lang="en-US" dirty="0"/>
              <a:t>in their </a:t>
            </a:r>
            <a:r>
              <a:rPr lang="en-US" dirty="0" smtClean="0"/>
              <a:t>government? </a:t>
            </a:r>
            <a:endParaRPr lang="en-US" dirty="0"/>
          </a:p>
          <a:p>
            <a:endParaRPr lang="en-US" dirty="0"/>
          </a:p>
        </p:txBody>
      </p:sp>
    </p:spTree>
    <p:extLst>
      <p:ext uri="{BB962C8B-B14F-4D97-AF65-F5344CB8AC3E}">
        <p14:creationId xmlns:p14="http://schemas.microsoft.com/office/powerpoint/2010/main" val="145871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Massacre</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smtClean="0"/>
              <a:t>Occurred on March 5</a:t>
            </a:r>
            <a:r>
              <a:rPr lang="en-US" baseline="30000" dirty="0" smtClean="0"/>
              <a:t>th</a:t>
            </a:r>
            <a:r>
              <a:rPr lang="en-US" dirty="0" smtClean="0"/>
              <a:t>, 1770</a:t>
            </a:r>
          </a:p>
          <a:p>
            <a:r>
              <a:rPr lang="en-US" dirty="0"/>
              <a:t>The British had </a:t>
            </a:r>
            <a:r>
              <a:rPr lang="en-US" dirty="0" smtClean="0"/>
              <a:t>stationed “red coat” </a:t>
            </a:r>
            <a:r>
              <a:rPr lang="en-US" dirty="0"/>
              <a:t>troops in many colonial towns to keep order. </a:t>
            </a:r>
            <a:r>
              <a:rPr lang="en-US" dirty="0" smtClean="0"/>
              <a:t>Colonists </a:t>
            </a:r>
            <a:r>
              <a:rPr lang="en-US" dirty="0"/>
              <a:t>resented them. </a:t>
            </a:r>
            <a:endParaRPr lang="en-US" dirty="0" smtClean="0"/>
          </a:p>
          <a:p>
            <a:r>
              <a:rPr lang="en-US" dirty="0" smtClean="0"/>
              <a:t>One </a:t>
            </a:r>
            <a:r>
              <a:rPr lang="en-US" dirty="0"/>
              <a:t>night, things got out of hand. About four hundred men had gathered in front of the Customs House where eight British sentries were standing guard. </a:t>
            </a:r>
            <a:r>
              <a:rPr lang="en-US" dirty="0" smtClean="0"/>
              <a:t>Patriots </a:t>
            </a:r>
            <a:r>
              <a:rPr lang="en-US" dirty="0"/>
              <a:t>threw </a:t>
            </a:r>
            <a:r>
              <a:rPr lang="en-US" dirty="0" smtClean="0"/>
              <a:t>snowballs, rocks and ice and also teased and made fun of British.</a:t>
            </a:r>
          </a:p>
          <a:p>
            <a:r>
              <a:rPr lang="en-US" dirty="0" smtClean="0"/>
              <a:t>British soldiers got really mad and someone </a:t>
            </a:r>
            <a:r>
              <a:rPr lang="en-US" dirty="0"/>
              <a:t>shouted "Fire</a:t>
            </a:r>
            <a:r>
              <a:rPr lang="en-US" dirty="0" smtClean="0"/>
              <a:t>!“ Soldiers </a:t>
            </a:r>
            <a:r>
              <a:rPr lang="en-US" dirty="0"/>
              <a:t>shot into the crowd. </a:t>
            </a:r>
            <a:endParaRPr lang="en-US" dirty="0" smtClean="0"/>
          </a:p>
          <a:p>
            <a:r>
              <a:rPr lang="en-US" dirty="0" smtClean="0"/>
              <a:t>Five patriots were killed.</a:t>
            </a:r>
          </a:p>
          <a:p>
            <a:r>
              <a:rPr lang="en-US" dirty="0" smtClean="0"/>
              <a:t>Boston </a:t>
            </a:r>
            <a:r>
              <a:rPr lang="en-US" dirty="0"/>
              <a:t>Massacre to make Colonists even angrier with the British. The Boston Massacre shows how things can get out of hand, especially when bad feelings already exist between people.</a:t>
            </a:r>
          </a:p>
          <a:p>
            <a:endParaRPr lang="en-US" dirty="0"/>
          </a:p>
        </p:txBody>
      </p:sp>
    </p:spTree>
    <p:extLst>
      <p:ext uri="{BB962C8B-B14F-4D97-AF65-F5344CB8AC3E}">
        <p14:creationId xmlns:p14="http://schemas.microsoft.com/office/powerpoint/2010/main" val="114050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Tea Party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Occurred on December 16th, 1773</a:t>
            </a:r>
          </a:p>
          <a:p>
            <a:r>
              <a:rPr lang="en-US" dirty="0" smtClean="0"/>
              <a:t>In </a:t>
            </a:r>
            <a:r>
              <a:rPr lang="en-US" dirty="0"/>
              <a:t>May 1773, Parliament gave money to the British East India Company so they could lower their tea prices. The Americans got mad because the British East India Company would trade only with pro-British merchants. </a:t>
            </a:r>
            <a:endParaRPr lang="en-US" dirty="0" smtClean="0"/>
          </a:p>
          <a:p>
            <a:r>
              <a:rPr lang="en-US" dirty="0" smtClean="0"/>
              <a:t>Three </a:t>
            </a:r>
            <a:r>
              <a:rPr lang="en-US" dirty="0"/>
              <a:t>ships had come from England and wanted to dock in Boston Harbor. </a:t>
            </a:r>
            <a:endParaRPr lang="en-US" dirty="0" smtClean="0"/>
          </a:p>
          <a:p>
            <a:r>
              <a:rPr lang="en-US" dirty="0" smtClean="0"/>
              <a:t>Patriots disguised </a:t>
            </a:r>
            <a:r>
              <a:rPr lang="en-US" dirty="0"/>
              <a:t>themselves as Natives Americans and threw all the tea into Boston </a:t>
            </a:r>
            <a:r>
              <a:rPr lang="en-US" dirty="0" smtClean="0"/>
              <a:t>Harbor as a political protest</a:t>
            </a:r>
            <a:endParaRPr lang="en-US" dirty="0"/>
          </a:p>
          <a:p>
            <a:endParaRPr lang="en-US" dirty="0"/>
          </a:p>
        </p:txBody>
      </p:sp>
    </p:spTree>
    <p:extLst>
      <p:ext uri="{BB962C8B-B14F-4D97-AF65-F5344CB8AC3E}">
        <p14:creationId xmlns:p14="http://schemas.microsoft.com/office/powerpoint/2010/main" val="1921667155"/>
      </p:ext>
    </p:extLst>
  </p:cSld>
  <p:clrMapOvr>
    <a:masterClrMapping/>
  </p:clrMapOvr>
</p:sld>
</file>

<file path=ppt/theme/_rels/them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nesis">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Genesis">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Genesis">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2931</Words>
  <Application>Microsoft Office PowerPoint</Application>
  <PresentationFormat>On-screen Show (4:3)</PresentationFormat>
  <Paragraphs>227</Paragraphs>
  <Slides>49</Slides>
  <Notes>1</Notes>
  <HiddenSlides>0</HiddenSlides>
  <MMClips>0</MMClips>
  <ScaleCrop>false</ScaleCrop>
  <HeadingPairs>
    <vt:vector size="4" baseType="variant">
      <vt:variant>
        <vt:lpstr>Theme</vt:lpstr>
      </vt:variant>
      <vt:variant>
        <vt:i4>5</vt:i4>
      </vt:variant>
      <vt:variant>
        <vt:lpstr>Slide Titles</vt:lpstr>
      </vt:variant>
      <vt:variant>
        <vt:i4>49</vt:i4>
      </vt:variant>
    </vt:vector>
  </HeadingPairs>
  <TitlesOfParts>
    <vt:vector size="54" baseType="lpstr">
      <vt:lpstr>Office Theme</vt:lpstr>
      <vt:lpstr>Genesis</vt:lpstr>
      <vt:lpstr>1_Genesis</vt:lpstr>
      <vt:lpstr>2_Genesis</vt:lpstr>
      <vt:lpstr>Formal</vt:lpstr>
      <vt:lpstr>Chapter 6:</vt:lpstr>
      <vt:lpstr>Targets for Anger</vt:lpstr>
      <vt:lpstr>Targets for Anger</vt:lpstr>
      <vt:lpstr>Targets for Anger</vt:lpstr>
      <vt:lpstr>PowerPoint Presentation</vt:lpstr>
      <vt:lpstr>Conflict in 13 Colonies</vt:lpstr>
      <vt:lpstr>Discussion</vt:lpstr>
      <vt:lpstr>Boston Massacre</vt:lpstr>
      <vt:lpstr>Boston Tea Party</vt:lpstr>
      <vt:lpstr>Rebellion was in the air</vt:lpstr>
      <vt:lpstr>PowerPoint Presentation</vt:lpstr>
      <vt:lpstr>History Happens:</vt:lpstr>
      <vt:lpstr>George Washington</vt:lpstr>
      <vt:lpstr>The Declaration of Independence</vt:lpstr>
      <vt:lpstr>PowerPoint Presentation</vt:lpstr>
      <vt:lpstr>History</vt:lpstr>
      <vt:lpstr>Drafting of the Declaration</vt:lpstr>
      <vt:lpstr>Thomas Jefferson (April 13th, 1743 - July 4th, 1826)</vt:lpstr>
      <vt:lpstr>PowerPoint Presentation</vt:lpstr>
      <vt:lpstr>Reading of the Declaration of Independence</vt:lpstr>
      <vt:lpstr>“Break Up” letter</vt:lpstr>
      <vt:lpstr>The Battles of the American Revolution</vt:lpstr>
      <vt:lpstr>Battle of Saratoga</vt:lpstr>
      <vt:lpstr>Why would the defeat of the British at Saratoga be so important to the outcome of the war?</vt:lpstr>
      <vt:lpstr>Why was French support so important?</vt:lpstr>
      <vt:lpstr>Battle of Yorktown</vt:lpstr>
      <vt:lpstr>Battle of Yorktown</vt:lpstr>
      <vt:lpstr>A Wave of Refugees</vt:lpstr>
      <vt:lpstr>Meet the Loyalists</vt:lpstr>
      <vt:lpstr>Picturing Emergency Migrations</vt:lpstr>
      <vt:lpstr>Build the Big Picture</vt:lpstr>
      <vt:lpstr>Arrival of the Loyalists: Cause and Effect</vt:lpstr>
      <vt:lpstr>Challenges the Loyalists faced</vt:lpstr>
      <vt:lpstr>Impact of the Loyalists’ arrival on the French Canadiens</vt:lpstr>
      <vt:lpstr>Impact of the Loyalists’ arrival on First Nations</vt:lpstr>
      <vt:lpstr>Loyalists Press for Changes: What did the Loyalists want? P. 184-185</vt:lpstr>
      <vt:lpstr>What did the Loyalists want?</vt:lpstr>
      <vt:lpstr>How did Britain respond to the Loyalists concerns? </vt:lpstr>
      <vt:lpstr> CONSTITUTIONAL ACT 1791 </vt:lpstr>
      <vt:lpstr>North America - 1791</vt:lpstr>
      <vt:lpstr>Expressions of Patriotism</vt:lpstr>
      <vt:lpstr>The War of 1812 (p.188-197)</vt:lpstr>
      <vt:lpstr>The War of 1812 - part 2</vt:lpstr>
      <vt:lpstr>History Happens: Presidential Mansion Set Ablaze!</vt:lpstr>
      <vt:lpstr>The War of 1812 - Crash Course US History  (John Green)</vt:lpstr>
      <vt:lpstr>Taking Sides in the War of 1812</vt:lpstr>
      <vt:lpstr>Taking Sides in the War of 1812 - part 2</vt:lpstr>
      <vt:lpstr>After the War</vt:lpstr>
      <vt:lpstr>Did the war of 1812 help Canada develop its unique identity?</vt:lpstr>
    </vt:vector>
  </TitlesOfParts>
  <Company>Christ the Redeemer Catholic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TECH</dc:creator>
  <cp:lastModifiedBy>TECH</cp:lastModifiedBy>
  <cp:revision>18</cp:revision>
  <dcterms:created xsi:type="dcterms:W3CDTF">2014-05-10T17:27:23Z</dcterms:created>
  <dcterms:modified xsi:type="dcterms:W3CDTF">2014-05-12T18:18:26Z</dcterms:modified>
</cp:coreProperties>
</file>